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3"/>
  </p:notesMasterIdLst>
  <p:handoutMasterIdLst>
    <p:handoutMasterId r:id="rId34"/>
  </p:handoutMasterIdLst>
  <p:sldIdLst>
    <p:sldId id="256" r:id="rId2"/>
    <p:sldId id="427" r:id="rId3"/>
    <p:sldId id="327" r:id="rId4"/>
    <p:sldId id="2213" r:id="rId5"/>
    <p:sldId id="2214" r:id="rId6"/>
    <p:sldId id="2215" r:id="rId7"/>
    <p:sldId id="756" r:id="rId8"/>
    <p:sldId id="283" r:id="rId9"/>
    <p:sldId id="2254" r:id="rId10"/>
    <p:sldId id="2216" r:id="rId11"/>
    <p:sldId id="2217" r:id="rId12"/>
    <p:sldId id="2218" r:id="rId13"/>
    <p:sldId id="2219" r:id="rId14"/>
    <p:sldId id="2220" r:id="rId15"/>
    <p:sldId id="2210" r:id="rId16"/>
    <p:sldId id="2251" r:id="rId17"/>
    <p:sldId id="2252" r:id="rId18"/>
    <p:sldId id="650" r:id="rId19"/>
    <p:sldId id="499" r:id="rId20"/>
    <p:sldId id="637" r:id="rId21"/>
    <p:sldId id="668" r:id="rId22"/>
    <p:sldId id="638" r:id="rId23"/>
    <p:sldId id="644" r:id="rId24"/>
    <p:sldId id="645" r:id="rId25"/>
    <p:sldId id="640" r:id="rId26"/>
    <p:sldId id="648" r:id="rId27"/>
    <p:sldId id="649" r:id="rId28"/>
    <p:sldId id="646" r:id="rId29"/>
    <p:sldId id="651" r:id="rId30"/>
    <p:sldId id="350" r:id="rId31"/>
    <p:sldId id="357" r:id="rId32"/>
  </p:sldIdLst>
  <p:sldSz cx="12192000" cy="6858000"/>
  <p:notesSz cx="9928225" cy="6797675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182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856" userDrawn="1">
          <p15:clr>
            <a:srgbClr val="A4A3A4"/>
          </p15:clr>
        </p15:guide>
        <p15:guide id="6" pos="5312" userDrawn="1">
          <p15:clr>
            <a:srgbClr val="A4A3A4"/>
          </p15:clr>
        </p15:guide>
        <p15:guide id="7" pos="3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4FAAB"/>
    <a:srgbClr val="FF0000"/>
    <a:srgbClr val="0000CC"/>
    <a:srgbClr val="0F4191"/>
    <a:srgbClr val="DAFDA7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5" autoAdjust="0"/>
    <p:restoredTop sz="93197" autoAdjust="0"/>
  </p:normalViewPr>
  <p:slideViewPr>
    <p:cSldViewPr>
      <p:cViewPr varScale="1">
        <p:scale>
          <a:sx n="107" d="100"/>
          <a:sy n="107" d="100"/>
        </p:scale>
        <p:origin x="132" y="3210"/>
      </p:cViewPr>
      <p:guideLst>
        <p:guide orient="horz" pos="3600"/>
        <p:guide orient="horz" pos="2592"/>
        <p:guide orient="horz" pos="1824"/>
        <p:guide pos="3840"/>
        <p:guide pos="1856"/>
        <p:guide pos="5312"/>
        <p:guide pos="3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68" y="840"/>
      </p:cViewPr>
      <p:guideLst>
        <p:guide orient="horz" pos="2141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>
              <a:defRPr sz="1200"/>
            </a:lvl1pPr>
          </a:lstStyle>
          <a:p>
            <a:fld id="{20566D1B-0D1C-42D9-9914-2174036F284F}" type="datetimeFigureOut">
              <a:rPr lang="ko-KR" altLang="en-US" smtClean="0"/>
              <a:pPr/>
              <a:t>25-09-24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>
              <a:defRPr sz="1200"/>
            </a:lvl1pPr>
          </a:lstStyle>
          <a:p>
            <a:fld id="{76A72F3A-EA42-4A96-9A55-9403BE515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5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 latinLnBrk="1">
              <a:defRPr lang="ko-KR" sz="1200"/>
            </a:lvl1pPr>
          </a:lstStyle>
          <a:p>
            <a:fld id="{2447E72A-D913-4DC2-9E0A-E520CE8FCC86}" type="datetimeFigureOut">
              <a:rPr lang="ko-KR" altLang="en-US"/>
              <a:pPr/>
              <a:t>25-09-24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92" tIns="45846" rIns="91692" bIns="45846" rtlCol="0" anchor="ctr"/>
          <a:lstStyle/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7"/>
            <a:ext cx="7942580" cy="3058953"/>
          </a:xfrm>
          <a:prstGeom prst="rect">
            <a:avLst/>
          </a:prstGeom>
        </p:spPr>
        <p:txBody>
          <a:bodyPr vert="horz" lIns="91692" tIns="45846" rIns="91692" bIns="45846" rtlCol="0">
            <a:norm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 latinLnBrk="1">
              <a:defRPr lang="ko-KR" sz="1200"/>
            </a:lvl1pPr>
          </a:lstStyle>
          <a:p>
            <a:fld id="{A5D78FC6-CE17-4259-A63C-DDFC12E048FC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6860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9215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11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20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12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030960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2747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C68F3-F576-402E-A6AE-AA0104D0A6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520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206313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23E5-FBE1-44C0-E5DE-4F7B49C2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FB9D8F-02A3-5563-2F27-30CB23E73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402C75-9FA3-1305-0BD2-3919B8D2D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rgbClr val="0432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2D31A-7DA8-2836-FEA4-08F71FFCF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0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16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200734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20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91753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UAT: User Acceptance Test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23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0309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0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24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690889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27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949830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28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90589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30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06394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4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61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3313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73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06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83713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96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85589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18000">
              <a:schemeClr val="bg1"/>
            </a:gs>
            <a:gs pos="80000">
              <a:srgbClr val="50B0E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sz="4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4659" y="693737"/>
            <a:ext cx="12192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ja-JP" altLang="en-US" sz="1200" b="1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AF2A19E8-2598-D944-B408-E678960DC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304800"/>
            <a:ext cx="1838960" cy="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Drag picture to placeholder or click icon to add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8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1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 latinLnBrk="1">
              <a:defRPr lang="ko-KR" sz="2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ko-KR"/>
              <a:t>Spring 2025</a:t>
            </a:r>
            <a:endParaRPr lang="en-US" altLang="en-US" dirty="0"/>
          </a:p>
        </p:txBody>
      </p:sp>
      <p:pic>
        <p:nvPicPr>
          <p:cNvPr id="1026" name="Picture 2" descr="C:\Users\sangho\AppData\Local\Temp\_AZTMP0_\DragTemp\엠블럼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9600" y="6037658"/>
            <a:ext cx="1117600" cy="72160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095807" y="6212541"/>
            <a:ext cx="582627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0040" marR="0" lvl="0" indent="-32004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/>
              <a:buNone/>
              <a:tabLst/>
              <a:defRPr/>
            </a:pPr>
            <a:r>
              <a:rPr lang="en-US" altLang="en-US" sz="1900" kern="1200" noProof="0" dirty="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Advanced Institute of Science and Technology</a:t>
            </a:r>
            <a:endParaRPr lang="ko-KR" altLang="en-US" sz="1900" kern="1200" dirty="0">
              <a:solidFill>
                <a:schemeClr val="tx1"/>
              </a:solidFill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711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299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711200" y="12954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299200" y="12954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rgbClr val="FFFFFF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1200" y="15240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1">
              <a:spcAft>
                <a:spcPts val="1000"/>
              </a:spcAft>
              <a:buNone/>
              <a:defRPr lang="ko-KR" sz="1800"/>
            </a:lvl1pPr>
            <a:lvl2pPr>
              <a:buNone/>
              <a:defRPr lang="ko-KR" sz="1200"/>
            </a:lvl2pPr>
            <a:lvl3pPr>
              <a:buNone/>
              <a:defRPr lang="ko-KR" sz="1000"/>
            </a:lvl3pPr>
            <a:lvl4pPr>
              <a:buNone/>
              <a:defRPr lang="ko-KR" sz="900"/>
            </a:lvl4pPr>
            <a:lvl5pPr>
              <a:buNone/>
              <a:defRPr lang="ko-KR" sz="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048000" y="1524000"/>
            <a:ext cx="8534400" cy="4419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Rectangle 2"/>
          <p:cNvSpPr>
            <a:spLocks noGrp="1"/>
          </p:cNvSpPr>
          <p:nvPr>
            <p:ph type="ftr" sz="quarter" idx="3"/>
          </p:nvPr>
        </p:nvSpPr>
        <p:spPr>
          <a:xfrm>
            <a:off x="1306290" y="6479803"/>
            <a:ext cx="8244111" cy="365125"/>
          </a:xfrm>
          <a:prstGeom prst="rect">
            <a:avLst/>
          </a:prstGeom>
        </p:spPr>
        <p:txBody>
          <a:bodyPr vert="horz" anchor="ctr"/>
          <a:lstStyle>
            <a:lvl1pPr algn="r" latinLnBrk="1">
              <a:defRPr lang="ko-KR" sz="1200" b="1">
                <a:solidFill>
                  <a:schemeClr val="tx2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9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070496"/>
            <a:ext cx="112776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2900944"/>
            <a:ext cx="112776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375535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63516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5514976"/>
            <a:ext cx="112776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2" y="6684964"/>
            <a:ext cx="92963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3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1055019" cy="541020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0688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0F90BFD-81E8-494C-9CA2-979747C59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94" y="6428613"/>
            <a:ext cx="1593088" cy="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718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54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1" y="6424208"/>
            <a:ext cx="1690624" cy="45567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90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19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244" y="980728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28801"/>
            <a:ext cx="5386917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980728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28801"/>
            <a:ext cx="5389033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71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52400"/>
            <a:ext cx="2235200" cy="4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2106051"/>
            <a:ext cx="4030960" cy="3082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952606"/>
            <a:ext cx="4230943" cy="33893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5386" y="188640"/>
            <a:ext cx="11481229" cy="4599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solidFill>
                  <a:srgbClr val="004191"/>
                </a:solidFill>
              </a:rPr>
              <a:t>Formatting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0789" y="836713"/>
            <a:ext cx="11590425" cy="231601"/>
            <a:chOff x="209550" y="692696"/>
            <a:chExt cx="8692819" cy="288032"/>
          </a:xfrm>
          <a:noFill/>
        </p:grpSpPr>
        <p:sp>
          <p:nvSpPr>
            <p:cNvPr id="28" name="Rounded Rectangle 27"/>
            <p:cNvSpPr/>
            <p:nvPr userDrawn="1"/>
          </p:nvSpPr>
          <p:spPr>
            <a:xfrm>
              <a:off x="209550" y="692696"/>
              <a:ext cx="1562472" cy="288032"/>
            </a:xfrm>
            <a:prstGeom prst="roundRect">
              <a:avLst/>
            </a:prstGeom>
            <a:solidFill>
              <a:srgbClr val="5FBEE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Introduction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99213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3774724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5557311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733989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03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7382" y="116632"/>
            <a:ext cx="11137237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1055019" cy="519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1" y="6491080"/>
            <a:ext cx="1421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3659" y="6492876"/>
            <a:ext cx="6221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200" b="0" kern="1200" dirty="0">
                <a:solidFill>
                  <a:srgbClr val="0F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92876"/>
            <a:ext cx="79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200" b="0" kern="1200" smtClean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2AC53DF-4216-466D-99A7-94400E6C2A25}" type="slidenum">
              <a:rPr lang="uk-UA" altLang="ko-KR" smtClean="0">
                <a:solidFill>
                  <a:schemeClr val="tx2"/>
                </a:solidFill>
              </a:rPr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108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1" hangingPunct="1">
        <a:spcBef>
          <a:spcPct val="0"/>
        </a:spcBef>
        <a:buNone/>
        <a:defRPr kumimoji="1" sz="3200" b="1" kern="1200">
          <a:solidFill>
            <a:srgbClr val="0F419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ts val="1272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MicroservicesEbook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PxGoE43r_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6C2F65-AFBE-A443-992B-545A1D1D9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71600"/>
            <a:ext cx="10591800" cy="1752600"/>
          </a:xfrm>
        </p:spPr>
        <p:txBody>
          <a:bodyPr/>
          <a:lstStyle/>
          <a:p>
            <a:pPr algn="l"/>
            <a:r>
              <a:rPr lang="en-US" altLang="ko-KR" sz="3200" dirty="0"/>
              <a:t>CS30500:</a:t>
            </a:r>
            <a:br>
              <a:rPr lang="en-US" altLang="ko-KR" sz="3200" dirty="0"/>
            </a:br>
            <a:r>
              <a:rPr lang="en-US" altLang="ko-KR" sz="4600" dirty="0">
                <a:effectLst>
                  <a:reflection blurRad="6350" stA="55000" endA="300" endPos="45500" dir="5400000" sy="-100000" algn="bl" rotWithShape="0"/>
                </a:effectLst>
              </a:rPr>
              <a:t>Introduction to Software Engineering</a:t>
            </a:r>
            <a:endParaRPr lang="ja-JP" altLang="en-US" sz="46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AC6335-4885-604B-B17F-FE1125CA4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4800600"/>
            <a:ext cx="7010400" cy="1295400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In-Young Ko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Computing</a:t>
            </a:r>
          </a:p>
        </p:txBody>
      </p:sp>
      <p:sp>
        <p:nvSpPr>
          <p:cNvPr id="12" name="날짜 개체 틀 6">
            <a:extLst>
              <a:ext uri="{FF2B5EF4-FFF2-40B4-BE49-F238E27FC236}">
                <a16:creationId xmlns:a16="http://schemas.microsoft.com/office/drawing/2014/main" id="{EA994E28-A9E8-A94E-B41D-7947F159D665}"/>
              </a:ext>
            </a:extLst>
          </p:cNvPr>
          <p:cNvSpPr txBox="1">
            <a:spLocks/>
          </p:cNvSpPr>
          <p:nvPr/>
        </p:nvSpPr>
        <p:spPr>
          <a:xfrm>
            <a:off x="9069936" y="268937"/>
            <a:ext cx="23622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latinLnBrk="0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/>
              <a:t>Spring 2025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4A8481-84D5-F745-8EBE-09F65B08EA67}"/>
              </a:ext>
            </a:extLst>
          </p:cNvPr>
          <p:cNvSpPr/>
          <p:nvPr/>
        </p:nvSpPr>
        <p:spPr>
          <a:xfrm>
            <a:off x="3657600" y="3424535"/>
            <a:ext cx="4819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Chapter 3. Agility </a:t>
            </a:r>
            <a:r>
              <a:rPr lang="en-US" altLang="ko-KR" sz="24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and Process 2/2</a:t>
            </a:r>
            <a:endParaRPr lang="en-US" altLang="ko-KR" sz="2400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1C5AA-3030-1A45-87FA-8267D228F8D9}"/>
              </a:ext>
            </a:extLst>
          </p:cNvPr>
          <p:cNvSpPr txBox="1"/>
          <p:nvPr/>
        </p:nvSpPr>
        <p:spPr>
          <a:xfrm>
            <a:off x="1341690" y="358923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ore-KR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CA004-231E-564A-8967-351E5ABE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Pros and Cons of XP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68028-C256-3349-AAB3-A16B8928C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Pros </a:t>
            </a:r>
          </a:p>
          <a:p>
            <a:pPr lvl="1"/>
            <a:r>
              <a:rPr lang="en-US" altLang="ko-Kore-KR" dirty="0"/>
              <a:t>Emphasizes </a:t>
            </a:r>
            <a:r>
              <a:rPr lang="en-US" altLang="ko-Kore-KR" u="sng" dirty="0"/>
              <a:t>customer involvement</a:t>
            </a:r>
          </a:p>
          <a:p>
            <a:pPr lvl="1"/>
            <a:r>
              <a:rPr lang="en-US" altLang="ko-Kore-KR" dirty="0"/>
              <a:t>Establishes rational plans and schedules</a:t>
            </a:r>
          </a:p>
          <a:p>
            <a:pPr lvl="1"/>
            <a:r>
              <a:rPr lang="en-US" altLang="ko-Kore-KR" dirty="0"/>
              <a:t>High developer commitment to the project</a:t>
            </a:r>
          </a:p>
          <a:p>
            <a:pPr lvl="1"/>
            <a:r>
              <a:rPr lang="en-US" altLang="ko-Kore-KR" dirty="0"/>
              <a:t>Reduced likelihood of product rejection</a:t>
            </a:r>
          </a:p>
          <a:p>
            <a:r>
              <a:rPr lang="en-US" altLang="ko-Kore-KR" dirty="0"/>
              <a:t>Cons</a:t>
            </a:r>
          </a:p>
          <a:p>
            <a:pPr lvl="1"/>
            <a:r>
              <a:rPr lang="en-US" altLang="ko-Kore-KR" dirty="0"/>
              <a:t>Requires </a:t>
            </a:r>
            <a:r>
              <a:rPr lang="en-US" altLang="ko-Kore-KR" u="sng" dirty="0"/>
              <a:t>frequent meetings</a:t>
            </a:r>
            <a:r>
              <a:rPr lang="en-US" altLang="ko-Kore-KR" dirty="0"/>
              <a:t> about increasing costs</a:t>
            </a:r>
          </a:p>
          <a:p>
            <a:pPr lvl="1"/>
            <a:r>
              <a:rPr lang="en-US" altLang="ko-Kore-KR" dirty="0"/>
              <a:t>Allows for </a:t>
            </a:r>
            <a:r>
              <a:rPr lang="en-US" altLang="ko-Kore-KR" u="sng" dirty="0"/>
              <a:t>excessive changes</a:t>
            </a:r>
          </a:p>
          <a:p>
            <a:pPr lvl="1"/>
            <a:r>
              <a:rPr lang="en-US" altLang="ko-Kore-KR" dirty="0"/>
              <a:t>Depends on </a:t>
            </a:r>
            <a:r>
              <a:rPr lang="en-US" altLang="ko-Kore-KR" u="sng" dirty="0"/>
              <a:t>highly skilled team</a:t>
            </a:r>
            <a:r>
              <a:rPr lang="en-US" altLang="ko-Kore-KR" dirty="0"/>
              <a:t> members</a:t>
            </a:r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2D58BF-2DE8-304F-8C3C-9890865D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79774-FE6A-3A4A-A6B2-B17358CE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3AE0A-D527-B840-AD41-DCE8FB6D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10</a:t>
            </a:fld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906A797-2F67-5949-9247-2159555A9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914" y="612994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7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5D7C1-AE0A-4C65-8404-2BDF7A3E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C6862-B55C-482D-8E83-0E3D405F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57127"/>
            <a:ext cx="11055019" cy="2343274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Methodology for managing changes and service delivery</a:t>
            </a:r>
          </a:p>
          <a:p>
            <a:pPr lvl="1"/>
            <a:r>
              <a:rPr lang="en-US" altLang="ko-KR" sz="2000" dirty="0"/>
              <a:t>By </a:t>
            </a:r>
            <a:r>
              <a:rPr lang="en-US" altLang="ko-KR" sz="2000" dirty="0">
                <a:solidFill>
                  <a:srgbClr val="0432FF"/>
                </a:solidFill>
              </a:rPr>
              <a:t>plan visualization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0432FF"/>
                </a:solidFill>
              </a:rPr>
              <a:t>ongoing communication with customers</a:t>
            </a:r>
            <a:r>
              <a:rPr lang="en-US" altLang="ko-KR" sz="2000" dirty="0"/>
              <a:t>, and </a:t>
            </a:r>
            <a:r>
              <a:rPr lang="en-US" altLang="ko-KR" sz="2000" dirty="0">
                <a:solidFill>
                  <a:srgbClr val="0432FF"/>
                </a:solidFill>
              </a:rPr>
              <a:t>identifying urgent tasks</a:t>
            </a:r>
            <a:r>
              <a:rPr lang="en-US" altLang="ko-KR" sz="2000" dirty="0"/>
              <a:t> accurately</a:t>
            </a:r>
            <a:endParaRPr lang="en-US" altLang="ko-KR" sz="1600" dirty="0"/>
          </a:p>
          <a:p>
            <a:pPr lvl="1"/>
            <a:r>
              <a:rPr lang="en-US" altLang="ko-KR" sz="2000" dirty="0"/>
              <a:t>Originated at </a:t>
            </a:r>
            <a:r>
              <a:rPr lang="en-US" altLang="ko-KR" sz="2000" u="sng" dirty="0"/>
              <a:t>Toyota</a:t>
            </a:r>
            <a:r>
              <a:rPr lang="en-US" altLang="ko-KR" sz="2000" dirty="0"/>
              <a:t> and adapted to software development by </a:t>
            </a:r>
            <a:r>
              <a:rPr lang="en-US" altLang="ko-KR" sz="2000" u="sng" dirty="0"/>
              <a:t>David Anderson</a:t>
            </a:r>
            <a:r>
              <a:rPr lang="en-US" altLang="ko-KR" sz="2000" dirty="0"/>
              <a:t> in 2010</a:t>
            </a:r>
          </a:p>
          <a:p>
            <a:pPr lvl="1"/>
            <a:r>
              <a:rPr lang="en-US" altLang="ko-KR" sz="2000" u="sng" dirty="0"/>
              <a:t>Daily standup meeting</a:t>
            </a:r>
            <a:r>
              <a:rPr lang="en-US" altLang="ko-KR" sz="2000" dirty="0"/>
              <a:t> &amp; </a:t>
            </a:r>
            <a:r>
              <a:rPr lang="en-US" altLang="ko-KR" sz="2000" u="sng" dirty="0"/>
              <a:t>weekly retrospective meeting</a:t>
            </a:r>
          </a:p>
          <a:p>
            <a:pPr lvl="1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Can easily be combined with other agile practices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B1194-B79C-445D-B7A4-E8823E4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4D3310-9C20-4DD6-AC0D-A6B7E299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C02EA-E8F2-4A5C-A26B-4967A6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" name="Picture 11" descr="A Kanban framework consists of 6 verticals which, from left to right, are: backlog, selected, analysis, development, testing, and done. ">
            <a:extLst>
              <a:ext uri="{FF2B5EF4-FFF2-40B4-BE49-F238E27FC236}">
                <a16:creationId xmlns:a16="http://schemas.microsoft.com/office/drawing/2014/main" id="{2D53C928-57B5-9946-9807-CC571500B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/>
          <a:stretch/>
        </p:blipFill>
        <p:spPr>
          <a:xfrm>
            <a:off x="2743620" y="3200401"/>
            <a:ext cx="6704759" cy="3285122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BC28AE2B-EE59-F245-A1FF-338CA4AA9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9787" y="6199380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5D7C1-AE0A-4C65-8404-2BDF7A3E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Practices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B1194-B79C-445D-B7A4-E8823E4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4D3310-9C20-4DD6-AC0D-A6B7E299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C02EA-E8F2-4A5C-A26B-4967A6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C28AE2B-EE59-F245-A1FF-338CA4AA9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0485" y="923182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A0F8271-8CFA-7146-A7B1-EEB461EE1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11055019" cy="28194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Visualizing workflow using a </a:t>
            </a:r>
            <a:r>
              <a:rPr lang="en-US" altLang="ko-KR" sz="2400" i="1" dirty="0">
                <a:solidFill>
                  <a:srgbClr val="0432FF"/>
                </a:solidFill>
              </a:rPr>
              <a:t>Kanban board – </a:t>
            </a:r>
            <a:r>
              <a:rPr lang="en-US" altLang="ko-KR" sz="2400" dirty="0">
                <a:solidFill>
                  <a:prstClr val="black"/>
                </a:solidFill>
              </a:rPr>
              <a:t>a clear representation of all project </a:t>
            </a:r>
            <a:r>
              <a:rPr lang="en-US" altLang="ko-KR" sz="2400" u="sng" dirty="0">
                <a:solidFill>
                  <a:prstClr val="black"/>
                </a:solidFill>
              </a:rPr>
              <a:t>activities</a:t>
            </a:r>
            <a:r>
              <a:rPr lang="en-US" altLang="ko-KR" sz="2400" dirty="0">
                <a:solidFill>
                  <a:prstClr val="black"/>
                </a:solidFill>
              </a:rPr>
              <a:t>, </a:t>
            </a:r>
            <a:r>
              <a:rPr lang="en-US" altLang="ko-KR" sz="2400" u="sng" dirty="0">
                <a:solidFill>
                  <a:prstClr val="black"/>
                </a:solidFill>
              </a:rPr>
              <a:t>responsible persons</a:t>
            </a:r>
            <a:r>
              <a:rPr lang="en-US" altLang="ko-KR" sz="2400" dirty="0">
                <a:solidFill>
                  <a:prstClr val="black"/>
                </a:solidFill>
              </a:rPr>
              <a:t>, and </a:t>
            </a:r>
            <a:r>
              <a:rPr lang="en-US" altLang="ko-KR" sz="2400" u="sng" dirty="0">
                <a:solidFill>
                  <a:prstClr val="black"/>
                </a:solidFill>
              </a:rPr>
              <a:t>progress</a:t>
            </a:r>
            <a:endParaRPr lang="en-US" altLang="ko-KR" sz="2400" i="1" u="sng" dirty="0">
              <a:solidFill>
                <a:srgbClr val="0432FF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Limiting the amount of </a:t>
            </a:r>
            <a:r>
              <a:rPr lang="en-US" altLang="ko-KR" sz="2400" i="1" dirty="0">
                <a:solidFill>
                  <a:srgbClr val="0432FF"/>
                </a:solidFill>
              </a:rPr>
              <a:t>work in progress (WIP)</a:t>
            </a:r>
            <a:r>
              <a:rPr lang="en-US" altLang="ko-KR" sz="2400" dirty="0">
                <a:solidFill>
                  <a:prstClr val="black"/>
                </a:solidFill>
              </a:rPr>
              <a:t> at any given time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Managing workflow to </a:t>
            </a:r>
            <a:r>
              <a:rPr lang="en-US" altLang="ko-KR" sz="2400" u="sng" dirty="0">
                <a:solidFill>
                  <a:prstClr val="black"/>
                </a:solidFill>
              </a:rPr>
              <a:t>reduce waste</a:t>
            </a:r>
            <a:r>
              <a:rPr lang="en-US" altLang="ko-KR" sz="2400" dirty="0">
                <a:solidFill>
                  <a:prstClr val="black"/>
                </a:solidFill>
              </a:rPr>
              <a:t> by understanding the </a:t>
            </a:r>
            <a:r>
              <a:rPr lang="en-US" altLang="ko-KR" sz="2400" u="sng" dirty="0">
                <a:solidFill>
                  <a:prstClr val="black"/>
                </a:solidFill>
              </a:rPr>
              <a:t>current value flow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Making process policies </a:t>
            </a:r>
            <a:r>
              <a:rPr lang="en-US" altLang="ko-KR" sz="2400" u="sng" dirty="0">
                <a:solidFill>
                  <a:prstClr val="black"/>
                </a:solidFill>
              </a:rPr>
              <a:t>explicit</a:t>
            </a:r>
            <a:r>
              <a:rPr lang="en-US" altLang="ko-KR" sz="2400" dirty="0">
                <a:solidFill>
                  <a:prstClr val="black"/>
                </a:solidFill>
              </a:rPr>
              <a:t> and the criteria used to define “done”</a:t>
            </a:r>
          </a:p>
          <a:p>
            <a:endParaRPr lang="ko-Kore-KR" altLang="en-US" sz="2400" dirty="0"/>
          </a:p>
        </p:txBody>
      </p:sp>
      <p:pic>
        <p:nvPicPr>
          <p:cNvPr id="13" name="Picture 11" descr="A Kanban framework consists of 6 verticals which, from left to right, are: backlog, selected, analysis, development, testing, and done. ">
            <a:extLst>
              <a:ext uri="{FF2B5EF4-FFF2-40B4-BE49-F238E27FC236}">
                <a16:creationId xmlns:a16="http://schemas.microsoft.com/office/drawing/2014/main" id="{97ECFC23-5B75-B843-8B40-87014E2950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/>
          <a:stretch/>
        </p:blipFill>
        <p:spPr>
          <a:xfrm>
            <a:off x="6493275" y="3681746"/>
            <a:ext cx="5393925" cy="26428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E605B-26D6-8244-BC6B-D8A0DDB8C2F7}"/>
              </a:ext>
            </a:extLst>
          </p:cNvPr>
          <p:cNvSpPr/>
          <p:nvPr/>
        </p:nvSpPr>
        <p:spPr>
          <a:xfrm>
            <a:off x="600456" y="3435986"/>
            <a:ext cx="5495544" cy="247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Focusing on </a:t>
            </a:r>
            <a:r>
              <a:rPr kumimoji="1" lang="en-US" altLang="ko-KR" sz="2400" u="sng" dirty="0">
                <a:solidFill>
                  <a:prstClr val="black"/>
                </a:solidFill>
                <a:latin typeface="Arial" charset="0"/>
                <a:cs typeface="Arial" charset="0"/>
              </a:rPr>
              <a:t>continuous improvement</a:t>
            </a: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by creating </a:t>
            </a:r>
            <a:r>
              <a:rPr kumimoji="1" lang="en-US" altLang="ko-KR" sz="2400" u="sng" dirty="0">
                <a:solidFill>
                  <a:prstClr val="black"/>
                </a:solidFill>
                <a:latin typeface="Arial" charset="0"/>
                <a:cs typeface="Arial" charset="0"/>
              </a:rPr>
              <a:t>feedback loops</a:t>
            </a: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where changes are introduced</a:t>
            </a:r>
          </a:p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Make process changes </a:t>
            </a:r>
            <a:r>
              <a:rPr kumimoji="1" lang="en-US" altLang="ko-KR" sz="2400" u="sng" dirty="0">
                <a:solidFill>
                  <a:prstClr val="black"/>
                </a:solidFill>
                <a:latin typeface="Arial" charset="0"/>
                <a:cs typeface="Arial" charset="0"/>
              </a:rPr>
              <a:t>collaboratively</a:t>
            </a:r>
            <a:r>
              <a:rPr kumimoji="1" lang="en-US" altLang="ko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and involve all stakeholders as needed</a:t>
            </a:r>
          </a:p>
        </p:txBody>
      </p:sp>
    </p:spTree>
    <p:extLst>
      <p:ext uri="{BB962C8B-B14F-4D97-AF65-F5344CB8AC3E}">
        <p14:creationId xmlns:p14="http://schemas.microsoft.com/office/powerpoint/2010/main" val="336344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D3CF5-7ECE-F84A-9D7A-62B6DDC1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Pros and Cons of Kanban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D450D-5D0F-8943-AE16-C1B1FCE2D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Pros</a:t>
            </a:r>
          </a:p>
          <a:p>
            <a:pPr lvl="1"/>
            <a:r>
              <a:rPr lang="en-US" altLang="ko-Kore-KR" dirty="0"/>
              <a:t>Lower budget and time requirements</a:t>
            </a:r>
          </a:p>
          <a:p>
            <a:pPr lvl="1"/>
            <a:r>
              <a:rPr lang="en-US" altLang="ko-Kore-KR" dirty="0"/>
              <a:t>Allows early product delivery</a:t>
            </a:r>
          </a:p>
          <a:p>
            <a:pPr lvl="1"/>
            <a:r>
              <a:rPr lang="en-US" altLang="ko-Kore-KR" dirty="0"/>
              <a:t>Process policies written down</a:t>
            </a:r>
          </a:p>
          <a:p>
            <a:pPr lvl="1"/>
            <a:r>
              <a:rPr lang="en-US" altLang="ko-Kore-KR" dirty="0"/>
              <a:t>Continuous process improvement</a:t>
            </a:r>
          </a:p>
          <a:p>
            <a:r>
              <a:rPr lang="en-US" altLang="ko-Kore-KR" dirty="0"/>
              <a:t>Cons</a:t>
            </a:r>
          </a:p>
          <a:p>
            <a:pPr lvl="1"/>
            <a:r>
              <a:rPr lang="en-US" altLang="ko-Kore-KR" dirty="0"/>
              <a:t>Team </a:t>
            </a:r>
            <a:r>
              <a:rPr lang="en-US" altLang="ko-Kore-KR" dirty="0">
                <a:solidFill>
                  <a:srgbClr val="0432FF"/>
                </a:solidFill>
              </a:rPr>
              <a:t>collaboration skills</a:t>
            </a:r>
            <a:r>
              <a:rPr lang="en-US" altLang="ko-Kore-KR" dirty="0"/>
              <a:t> determine success</a:t>
            </a:r>
          </a:p>
          <a:p>
            <a:pPr lvl="1"/>
            <a:r>
              <a:rPr lang="en-US" altLang="ko-Kore-KR" dirty="0"/>
              <a:t>Poor </a:t>
            </a:r>
            <a:r>
              <a:rPr lang="en-US" altLang="ko-Kore-KR" dirty="0">
                <a:solidFill>
                  <a:srgbClr val="0432FF"/>
                </a:solidFill>
              </a:rPr>
              <a:t>business analysis</a:t>
            </a:r>
            <a:r>
              <a:rPr lang="en-US" altLang="ko-Kore-KR" dirty="0"/>
              <a:t> can doom the project</a:t>
            </a:r>
          </a:p>
          <a:p>
            <a:pPr lvl="1"/>
            <a:r>
              <a:rPr lang="en-US" altLang="ko-Kore-KR" dirty="0"/>
              <a:t>Flexibility can cause developers to lose focus</a:t>
            </a:r>
          </a:p>
          <a:p>
            <a:pPr lvl="1"/>
            <a:r>
              <a:rPr lang="en-US" altLang="ko-Kore-KR" dirty="0"/>
              <a:t>Developer reluctance to use </a:t>
            </a:r>
            <a:r>
              <a:rPr lang="en-US" altLang="ko-Kore-KR" dirty="0">
                <a:solidFill>
                  <a:srgbClr val="0432FF"/>
                </a:solidFill>
              </a:rPr>
              <a:t>measurement</a:t>
            </a:r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3691F-7910-DB4C-82D9-35291FDA0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65F7C-8B08-F547-9C6C-353D1CA3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B58CC-51A6-3F43-97E5-C99F85A1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6D1FCA-0E8D-C74C-B77E-A8B2DF57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524" y="914401"/>
            <a:ext cx="5441276" cy="2541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7118BF-2801-1D46-9970-487074741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914" y="612994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3FE8A9-4608-1C25-85BE-A75B09AE4D8A}"/>
              </a:ext>
            </a:extLst>
          </p:cNvPr>
          <p:cNvSpPr/>
          <p:nvPr/>
        </p:nvSpPr>
        <p:spPr>
          <a:xfrm>
            <a:off x="11283619" y="2989098"/>
            <a:ext cx="76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[Shi19]</a:t>
            </a:r>
            <a:endParaRPr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4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Traditional Processes Vs. Agile Processes </a:t>
            </a:r>
            <a:r>
              <a:rPr lang="en-US" altLang="ko-KR" sz="2000" dirty="0"/>
              <a:t>(source: Gartner 2016)</a:t>
            </a:r>
            <a:endParaRPr lang="ko-KR" altLang="en-US" sz="200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31" y="1675558"/>
            <a:ext cx="8067937" cy="3822736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67208D65-A1BC-B747-B540-90BD16993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</p:spTree>
    <p:extLst>
      <p:ext uri="{BB962C8B-B14F-4D97-AF65-F5344CB8AC3E}">
        <p14:creationId xmlns:p14="http://schemas.microsoft.com/office/powerpoint/2010/main" val="149236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16810-FE09-D041-A839-133E4F7D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DevOps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F1DAB-95EF-6C4E-AC99-62ECEF3F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473684-64F1-B343-856A-3B618C93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B8CE1-BB5B-3B4F-8CF6-89FA5E45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B231A-6EE2-EA42-B1C0-E50C5D17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32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5682-3AA7-736C-C1AD-3EC742CE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58BE7-1AF6-12F9-006D-56D7E9EC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As a Software Engineer…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3CF45-AD3C-FB98-BABF-0092521B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5185"/>
            <a:ext cx="10566399" cy="212505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432FF"/>
                </a:solidFill>
              </a:rPr>
              <a:t>Your task</a:t>
            </a:r>
            <a:r>
              <a:rPr lang="en-US" altLang="ko-KR" sz="2400" dirty="0"/>
              <a:t> is to design and develop </a:t>
            </a:r>
            <a:r>
              <a:rPr kumimoji="1" lang="en-US" altLang="ko-KR" sz="2400" dirty="0"/>
              <a:t>a smart home system where a butler robot understands the user's needs and seamlessly controls and coordinates home appliances.</a:t>
            </a:r>
            <a:endParaRPr lang="en-US" altLang="ko-KR" sz="2400" dirty="0"/>
          </a:p>
          <a:p>
            <a:r>
              <a:rPr lang="en-US" altLang="ko-KR" sz="2400" dirty="0"/>
              <a:t>How would you enable the software system to </a:t>
            </a:r>
            <a:r>
              <a:rPr lang="en-US" altLang="ko-KR" sz="2400" u="sng" dirty="0"/>
              <a:t>evolve dynamically and deployed seamlessly</a:t>
            </a:r>
            <a:r>
              <a:rPr lang="en-US" altLang="ko-KR" sz="2400" dirty="0"/>
              <a:t>?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2BFC3B-2E37-B57D-8185-05421D7B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FCAC6-E44C-43EE-AE7B-DB7EF889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4C993-5BCE-2669-9837-35DE82F7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EEA8D-732C-DDA6-249E-C5502280E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3" t="8696" r="26763" b="8597"/>
          <a:stretch/>
        </p:blipFill>
        <p:spPr>
          <a:xfrm>
            <a:off x="1447800" y="3332045"/>
            <a:ext cx="3879333" cy="240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LG shows off AI-powered robot butler that greets you at your door when you get home">
            <a:extLst>
              <a:ext uri="{FF2B5EF4-FFF2-40B4-BE49-F238E27FC236}">
                <a16:creationId xmlns:a16="http://schemas.microsoft.com/office/drawing/2014/main" id="{B4740E13-CB6F-87D7-E975-7A366226A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r="24587"/>
          <a:stretch/>
        </p:blipFill>
        <p:spPr bwMode="auto">
          <a:xfrm flipH="1">
            <a:off x="3074241" y="5108138"/>
            <a:ext cx="521231" cy="6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FBB87D-1A74-63ED-99AB-9E3E09CA883D}"/>
              </a:ext>
            </a:extLst>
          </p:cNvPr>
          <p:cNvGrpSpPr/>
          <p:nvPr/>
        </p:nvGrpSpPr>
        <p:grpSpPr>
          <a:xfrm>
            <a:off x="6530831" y="2971800"/>
            <a:ext cx="4650744" cy="3200970"/>
            <a:chOff x="6530831" y="2687755"/>
            <a:chExt cx="4650744" cy="320097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3E297F8-DB05-B947-4991-318C2A283E62}"/>
                </a:ext>
              </a:extLst>
            </p:cNvPr>
            <p:cNvGrpSpPr/>
            <p:nvPr/>
          </p:nvGrpSpPr>
          <p:grpSpPr>
            <a:xfrm>
              <a:off x="6530831" y="2687755"/>
              <a:ext cx="4650744" cy="3123210"/>
              <a:chOff x="7063373" y="3234565"/>
              <a:chExt cx="4650744" cy="312321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E2B2F93-2617-8279-1743-0330F9D9D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3373" y="3409677"/>
                <a:ext cx="4650744" cy="294809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02F8F9-B6F8-3147-52A0-928C407B8E5D}"/>
                  </a:ext>
                </a:extLst>
              </p:cNvPr>
              <p:cNvSpPr txBox="1"/>
              <p:nvPr/>
            </p:nvSpPr>
            <p:spPr>
              <a:xfrm>
                <a:off x="7451509" y="3234565"/>
                <a:ext cx="327738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 err="1">
                    <a:solidFill>
                      <a:srgbClr val="5D5C5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ThinQ</a:t>
                </a:r>
                <a:r>
                  <a:rPr lang="en-US" altLang="ko-KR" sz="1400" b="1" dirty="0">
                    <a:solidFill>
                      <a:srgbClr val="5D5C5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Architecture on AWS Cloud</a:t>
                </a:r>
                <a:endParaRPr lang="ko-KR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E09E4F-A9DC-36BD-259B-AC67079FA557}"/>
                </a:ext>
              </a:extLst>
            </p:cNvPr>
            <p:cNvSpPr txBox="1"/>
            <p:nvPr/>
          </p:nvSpPr>
          <p:spPr>
            <a:xfrm>
              <a:off x="7973123" y="5704059"/>
              <a:ext cx="2522740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://</a:t>
              </a:r>
              <a:r>
                <a:rPr lang="ko-KR" altLang="en-US" sz="6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aws.amazon.com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6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6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solutions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6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case-studies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6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lg-electronics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BE09CEE-66CA-3964-B77B-8BBEF9BD26A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092826" y="4254054"/>
            <a:ext cx="5993957" cy="23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F236B-854E-73E9-CFB9-446EB54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116632"/>
            <a:ext cx="11439061" cy="562074"/>
          </a:xfrm>
        </p:spPr>
        <p:txBody>
          <a:bodyPr/>
          <a:lstStyle/>
          <a:p>
            <a:r>
              <a:rPr lang="en-US" altLang="ko-KR" sz="2800" dirty="0"/>
              <a:t>Enabling software to evolve dynamically and deployed seamlessly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6721F-96E9-335F-8E7E-6973EB081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ChatGPT’s Answer:</a:t>
            </a:r>
          </a:p>
          <a:p>
            <a:pPr marL="0" indent="0">
              <a:spcBef>
                <a:spcPts val="2472"/>
              </a:spcBef>
              <a:buNone/>
            </a:pP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-webkit-standard"/>
              </a:rPr>
              <a:t>To ensure that the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LG smart home butler system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-webkit-standard"/>
              </a:rPr>
              <a:t> evolves dynamically and is deployed seamlessly, I’d implement a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modular, scalable, and CI/CD-driven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-webkit-standard"/>
              </a:rPr>
              <a:t> architecture.</a:t>
            </a: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accent4">
                    <a:lumMod val="75000"/>
                  </a:schemeClr>
                </a:solidFill>
                <a:latin typeface="-webkit-standard"/>
              </a:rPr>
              <a:t>...</a:t>
            </a:r>
          </a:p>
          <a:p>
            <a:pPr marL="0" indent="0" algn="l">
              <a:buNone/>
            </a:pPr>
            <a:r>
              <a:rPr lang="ko-KR" altLang="en-US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🚀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Final Thought: Enabling a Living, Adaptive System</a:t>
            </a:r>
          </a:p>
          <a:p>
            <a:pPr lvl="1"/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By combining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microservices, AI-driven learning, CI/CD automation, and feature flags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, the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LG smart home butler 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will continuously evolve without service disruptions.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37B0F6-F5D5-0D9F-F3FE-568711D1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F35AF-4F56-8614-EAB4-BA54C71A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53FDB-BDF9-3DD5-36AB-6C7EBCA4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A384FF-45F8-D8D6-8C79-416FFC5960DA}"/>
              </a:ext>
            </a:extLst>
          </p:cNvPr>
          <p:cNvSpPr/>
          <p:nvPr/>
        </p:nvSpPr>
        <p:spPr>
          <a:xfrm>
            <a:off x="609600" y="2590800"/>
            <a:ext cx="4114800" cy="381000"/>
          </a:xfrm>
          <a:prstGeom prst="rect">
            <a:avLst/>
          </a:prstGeom>
          <a:grp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Picture 2" descr="LG shows off AI-powered robot butler that greets you at your door when you get home">
            <a:extLst>
              <a:ext uri="{FF2B5EF4-FFF2-40B4-BE49-F238E27FC236}">
                <a16:creationId xmlns:a16="http://schemas.microsoft.com/office/drawing/2014/main" id="{DC7C52C9-BCF8-7D9C-53E3-0A33470E2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r="24587"/>
          <a:stretch/>
        </p:blipFill>
        <p:spPr bwMode="auto">
          <a:xfrm flipH="1">
            <a:off x="11464368" y="795448"/>
            <a:ext cx="521231" cy="6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5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CC460-2A5B-8F4B-A065-F95ABE9C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Challenge of Software Delivery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26BBC-175A-F749-B15D-75CD5CA63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400" dirty="0"/>
              <a:t>Effectively dealing with </a:t>
            </a:r>
            <a:r>
              <a:rPr lang="en-US" altLang="ko-Kore-KR" sz="2400" u="sng" dirty="0"/>
              <a:t>rapidly changing competitive landscapes</a:t>
            </a:r>
          </a:p>
          <a:p>
            <a:r>
              <a:rPr lang="en-US" altLang="ko-Kore-KR" sz="2400" dirty="0"/>
              <a:t>Meeting and managing </a:t>
            </a:r>
            <a:r>
              <a:rPr lang="en-US" altLang="ko-Kore-KR" sz="2400" u="sng" dirty="0"/>
              <a:t>evolving security requirements</a:t>
            </a:r>
            <a:r>
              <a:rPr lang="en-US" altLang="ko-Kore-KR" sz="2400" dirty="0"/>
              <a:t>, and </a:t>
            </a:r>
            <a:r>
              <a:rPr lang="en-US" altLang="ko-Kore-KR" sz="2400" u="sng" dirty="0"/>
              <a:t>performance scalability</a:t>
            </a:r>
          </a:p>
          <a:p>
            <a:r>
              <a:rPr lang="en-US" altLang="ko-Kore-KR" sz="2400" dirty="0"/>
              <a:t>Bridging the gap between </a:t>
            </a:r>
            <a:r>
              <a:rPr lang="en-US" altLang="ko-Kore-KR" sz="2400" u="sng" dirty="0"/>
              <a:t>operations stability</a:t>
            </a:r>
            <a:r>
              <a:rPr lang="en-US" altLang="ko-Kore-KR" sz="2400" dirty="0"/>
              <a:t> and </a:t>
            </a:r>
            <a:r>
              <a:rPr lang="en-US" altLang="ko-Kore-KR" sz="2400" u="sng" dirty="0"/>
              <a:t>rapid feature development</a:t>
            </a:r>
          </a:p>
          <a:p>
            <a:r>
              <a:rPr lang="en-US" altLang="ko-Kore-KR" sz="2400" dirty="0"/>
              <a:t>Many (thousands of) </a:t>
            </a:r>
            <a:r>
              <a:rPr lang="en-US" altLang="ko-Kore-KR" sz="2400" u="sng" dirty="0"/>
              <a:t>independent software teams</a:t>
            </a:r>
            <a:r>
              <a:rPr lang="en-US" altLang="ko-Kore-KR" sz="2400" dirty="0"/>
              <a:t> should be able to work in parallel to deliver software quickly, securely, and reliably</a:t>
            </a:r>
          </a:p>
          <a:p>
            <a:endParaRPr lang="ko-Kore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BC29F-819F-DC49-857E-D3B2885D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BD6B0-66F0-C344-B153-E769DFDD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D6C4D-11DA-C348-83D2-FDC0269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18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F2EC2-8E04-3A47-ADDB-442234368FD9}"/>
              </a:ext>
            </a:extLst>
          </p:cNvPr>
          <p:cNvSpPr/>
          <p:nvPr/>
        </p:nvSpPr>
        <p:spPr>
          <a:xfrm>
            <a:off x="2362200" y="759768"/>
            <a:ext cx="70698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[Ama17] “Practicing Continuous Integration and Continuous Delivery on AWS”, AWS White paper, Amazon Web Services, Inc., 2017 </a:t>
            </a:r>
            <a:endParaRPr lang="ko-Kore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D0E9B8-F9D1-0B4D-B755-60075C54D9F2}"/>
              </a:ext>
            </a:extLst>
          </p:cNvPr>
          <p:cNvGrpSpPr/>
          <p:nvPr/>
        </p:nvGrpSpPr>
        <p:grpSpPr>
          <a:xfrm>
            <a:off x="3563889" y="3930295"/>
            <a:ext cx="4710549" cy="2508568"/>
            <a:chOff x="2039888" y="3930295"/>
            <a:chExt cx="4710549" cy="2508568"/>
          </a:xfrm>
        </p:grpSpPr>
        <p:pic>
          <p:nvPicPr>
            <p:cNvPr id="5122" name="Picture 2" descr="devops">
              <a:extLst>
                <a:ext uri="{FF2B5EF4-FFF2-40B4-BE49-F238E27FC236}">
                  <a16:creationId xmlns:a16="http://schemas.microsoft.com/office/drawing/2014/main" id="{FDEAF2D8-29DF-C949-9422-57B2EF5DA6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5" t="8870" r="5290" b="3057"/>
            <a:stretch/>
          </p:blipFill>
          <p:spPr bwMode="auto">
            <a:xfrm>
              <a:off x="2039888" y="3930295"/>
              <a:ext cx="4666456" cy="250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7621A8-A5DF-AC4C-90C7-70D3295FD191}"/>
                </a:ext>
              </a:extLst>
            </p:cNvPr>
            <p:cNvSpPr/>
            <p:nvPr/>
          </p:nvSpPr>
          <p:spPr>
            <a:xfrm>
              <a:off x="3960753" y="6109156"/>
              <a:ext cx="278968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https://</a:t>
              </a:r>
              <a:r>
                <a:rPr lang="en-US" altLang="ko-Kore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jaxenter.com</a:t>
              </a:r>
              <a:r>
                <a:rPr lang="en-US" altLang="ko-Kore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/cloud-native-devops-160928.html</a:t>
              </a:r>
              <a:endParaRPr lang="ko-Kore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BC2E9-7AFA-0146-A64C-AEFA59FC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DevOps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8C235-99A6-ED45-A96C-396375C1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038C2B-0BE1-F741-87D5-91764934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353A4-A44D-CA45-A93B-887540D2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19</a:t>
            </a:fld>
            <a:endParaRPr lang="ko-KR" altLang="en-US" dirty="0"/>
          </a:p>
        </p:txBody>
      </p:sp>
      <p:sp>
        <p:nvSpPr>
          <p:cNvPr id="7" name="텍스트 상자 2">
            <a:extLst>
              <a:ext uri="{FF2B5EF4-FFF2-40B4-BE49-F238E27FC236}">
                <a16:creationId xmlns:a16="http://schemas.microsoft.com/office/drawing/2014/main" id="{3694B172-66FF-8F4F-9742-3A72FFE7997C}"/>
              </a:ext>
            </a:extLst>
          </p:cNvPr>
          <p:cNvSpPr txBox="1"/>
          <p:nvPr/>
        </p:nvSpPr>
        <p:spPr>
          <a:xfrm>
            <a:off x="609600" y="846774"/>
            <a:ext cx="10896600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kumimoji="1" lang="en-US" altLang="ko-KR" b="1" i="1" dirty="0">
                <a:latin typeface="Arial" charset="0"/>
                <a:ea typeface="Arial" charset="0"/>
                <a:cs typeface="Arial" charset="0"/>
              </a:rPr>
              <a:t>DevOps</a:t>
            </a: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 is a set of practices intended to </a:t>
            </a:r>
            <a:r>
              <a:rPr kumimoji="1" lang="en-US" altLang="ko-KR" i="1" u="sng" dirty="0">
                <a:latin typeface="Arial" charset="0"/>
                <a:ea typeface="Arial" charset="0"/>
                <a:cs typeface="Arial" charset="0"/>
              </a:rPr>
              <a:t>reduce the time</a:t>
            </a: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 between committing a change to a system and the change being placed into normal production, while </a:t>
            </a:r>
            <a:r>
              <a:rPr kumimoji="1" lang="en-US" altLang="ko-KR" i="1" u="sng" dirty="0">
                <a:latin typeface="Arial" charset="0"/>
                <a:ea typeface="Arial" charset="0"/>
                <a:cs typeface="Arial" charset="0"/>
              </a:rPr>
              <a:t>ensuring high quality</a:t>
            </a: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.” </a:t>
            </a:r>
            <a:r>
              <a:rPr kumimoji="1" lang="en-US" altLang="ko-KR" sz="1200" i="1" dirty="0">
                <a:latin typeface="Arial" charset="0"/>
                <a:ea typeface="Arial" charset="0"/>
                <a:cs typeface="Arial" charset="0"/>
              </a:rPr>
              <a:t>[Bass et al.] </a:t>
            </a:r>
            <a:endParaRPr kumimoji="1" lang="ko-KR" altLang="en-US" i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15C9F2-F0D3-8745-8C1D-37A693051683}"/>
              </a:ext>
            </a:extLst>
          </p:cNvPr>
          <p:cNvGrpSpPr/>
          <p:nvPr/>
        </p:nvGrpSpPr>
        <p:grpSpPr>
          <a:xfrm>
            <a:off x="3049643" y="2703216"/>
            <a:ext cx="5830437" cy="3244606"/>
            <a:chOff x="1525642" y="2703216"/>
            <a:chExt cx="5830437" cy="3244606"/>
          </a:xfrm>
        </p:grpSpPr>
        <p:sp>
          <p:nvSpPr>
            <p:cNvPr id="9" name="Shape 100">
              <a:extLst>
                <a:ext uri="{FF2B5EF4-FFF2-40B4-BE49-F238E27FC236}">
                  <a16:creationId xmlns:a16="http://schemas.microsoft.com/office/drawing/2014/main" id="{883394C6-1715-504F-9FF8-8D3022E60943}"/>
                </a:ext>
              </a:extLst>
            </p:cNvPr>
            <p:cNvSpPr/>
            <p:nvPr/>
          </p:nvSpPr>
          <p:spPr>
            <a:xfrm rot="-7321897">
              <a:off x="4203776" y="2795519"/>
              <a:ext cx="3244606" cy="306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586" y="120000"/>
                  </a:moveTo>
                  <a:cubicBezTo>
                    <a:pt x="85884" y="120000"/>
                    <a:pt x="109982" y="96390"/>
                    <a:pt x="112880" y="66134"/>
                  </a:cubicBezTo>
                  <a:lnTo>
                    <a:pt x="112993" y="63753"/>
                  </a:lnTo>
                  <a:lnTo>
                    <a:pt x="119970" y="67424"/>
                  </a:lnTo>
                  <a:lnTo>
                    <a:pt x="120000" y="67424"/>
                  </a:lnTo>
                  <a:lnTo>
                    <a:pt x="107163" y="33244"/>
                  </a:lnTo>
                  <a:lnTo>
                    <a:pt x="94327" y="67424"/>
                  </a:lnTo>
                  <a:lnTo>
                    <a:pt x="94357" y="67424"/>
                  </a:lnTo>
                  <a:lnTo>
                    <a:pt x="100939" y="63961"/>
                  </a:lnTo>
                  <a:lnTo>
                    <a:pt x="100897" y="64828"/>
                  </a:lnTo>
                  <a:cubicBezTo>
                    <a:pt x="98616" y="88644"/>
                    <a:pt x="79648" y="107228"/>
                    <a:pt x="56586" y="107228"/>
                  </a:cubicBezTo>
                  <a:cubicBezTo>
                    <a:pt x="31986" y="107228"/>
                    <a:pt x="12044" y="86083"/>
                    <a:pt x="12044" y="60000"/>
                  </a:cubicBezTo>
                  <a:cubicBezTo>
                    <a:pt x="12044" y="33916"/>
                    <a:pt x="31986" y="12771"/>
                    <a:pt x="56586" y="12771"/>
                  </a:cubicBezTo>
                  <a:lnTo>
                    <a:pt x="56586" y="0"/>
                  </a:lnTo>
                  <a:cubicBezTo>
                    <a:pt x="25334" y="0"/>
                    <a:pt x="0" y="26862"/>
                    <a:pt x="0" y="60000"/>
                  </a:cubicBezTo>
                  <a:cubicBezTo>
                    <a:pt x="0" y="93137"/>
                    <a:pt x="25334" y="120000"/>
                    <a:pt x="56586" y="120000"/>
                  </a:cubicBezTo>
                  <a:close/>
                </a:path>
              </a:pathLst>
            </a:custGeom>
            <a:gradFill>
              <a:gsLst>
                <a:gs pos="0">
                  <a:srgbClr val="2E75B5"/>
                </a:gs>
                <a:gs pos="48000">
                  <a:srgbClr val="5B9BD5"/>
                </a:gs>
                <a:gs pos="100000">
                  <a:srgbClr val="9CC2E5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defRPr/>
              </a:pPr>
              <a:endParaRPr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1">
              <a:extLst>
                <a:ext uri="{FF2B5EF4-FFF2-40B4-BE49-F238E27FC236}">
                  <a16:creationId xmlns:a16="http://schemas.microsoft.com/office/drawing/2014/main" id="{B524C903-5048-B345-A2F2-3B335320ACD2}"/>
                </a:ext>
              </a:extLst>
            </p:cNvPr>
            <p:cNvSpPr/>
            <p:nvPr/>
          </p:nvSpPr>
          <p:spPr>
            <a:xfrm rot="-1857239" flipH="1">
              <a:off x="4225819" y="3637294"/>
              <a:ext cx="624322" cy="178502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57"/>
                  </a:moveTo>
                  <a:lnTo>
                    <a:pt x="61524" y="0"/>
                  </a:lnTo>
                  <a:cubicBezTo>
                    <a:pt x="61079" y="31647"/>
                    <a:pt x="142587" y="77552"/>
                    <a:pt x="113868" y="120000"/>
                  </a:cubicBezTo>
                  <a:lnTo>
                    <a:pt x="53870" y="117329"/>
                  </a:lnTo>
                  <a:cubicBezTo>
                    <a:pt x="72695" y="74450"/>
                    <a:pt x="12546" y="51517"/>
                    <a:pt x="0" y="357"/>
                  </a:cubicBezTo>
                  <a:close/>
                </a:path>
              </a:pathLst>
            </a:custGeom>
            <a:gradFill>
              <a:gsLst>
                <a:gs pos="0">
                  <a:srgbClr val="8DBF6B"/>
                </a:gs>
                <a:gs pos="100000">
                  <a:srgbClr val="4689C6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 latinLnBrk="0"/>
              <a:endParaRPr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02">
              <a:extLst>
                <a:ext uri="{FF2B5EF4-FFF2-40B4-BE49-F238E27FC236}">
                  <a16:creationId xmlns:a16="http://schemas.microsoft.com/office/drawing/2014/main" id="{2C9E88A9-6A3B-FC40-9A37-7E9394132AAB}"/>
                </a:ext>
              </a:extLst>
            </p:cNvPr>
            <p:cNvSpPr/>
            <p:nvPr/>
          </p:nvSpPr>
          <p:spPr>
            <a:xfrm flipH="1">
              <a:off x="1525642" y="2871497"/>
              <a:ext cx="3042000" cy="3042000"/>
            </a:xfrm>
            <a:prstGeom prst="blockArc">
              <a:avLst>
                <a:gd name="adj1" fmla="val 12649023"/>
                <a:gd name="adj2" fmla="val 9416305"/>
                <a:gd name="adj3" fmla="val 10526"/>
              </a:avLst>
            </a:prstGeom>
            <a:gradFill>
              <a:gsLst>
                <a:gs pos="0">
                  <a:srgbClr val="548135"/>
                </a:gs>
                <a:gs pos="48000">
                  <a:srgbClr val="70AD47"/>
                </a:gs>
                <a:gs pos="100000">
                  <a:srgbClr val="A8D08C"/>
                </a:gs>
              </a:gsLst>
              <a:lin ang="162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defRPr/>
              </a:pPr>
              <a:endParaRPr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03">
              <a:extLst>
                <a:ext uri="{FF2B5EF4-FFF2-40B4-BE49-F238E27FC236}">
                  <a16:creationId xmlns:a16="http://schemas.microsoft.com/office/drawing/2014/main" id="{EC355F00-5F8B-DE48-9799-EE2F94A2FF6E}"/>
                </a:ext>
              </a:extLst>
            </p:cNvPr>
            <p:cNvSpPr txBox="1"/>
            <p:nvPr/>
          </p:nvSpPr>
          <p:spPr>
            <a:xfrm>
              <a:off x="1784013" y="3953471"/>
              <a:ext cx="2543570" cy="923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 latinLnBrk="0">
                <a:buClr>
                  <a:srgbClr val="385623"/>
                </a:buClr>
                <a:buSzPct val="25000"/>
                <a:buFont typeface="Arial"/>
                <a:buNone/>
              </a:pPr>
              <a:r>
                <a:rPr lang="en-US" altLang="ko-KR" sz="2400" b="1" kern="0" dirty="0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Development</a:t>
              </a:r>
              <a:endParaRPr lang="ko-KR" altLang="en-US" sz="2400" b="1" kern="0" dirty="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04">
              <a:extLst>
                <a:ext uri="{FF2B5EF4-FFF2-40B4-BE49-F238E27FC236}">
                  <a16:creationId xmlns:a16="http://schemas.microsoft.com/office/drawing/2014/main" id="{07E9C388-1A98-8742-ADA4-CD371D7EC655}"/>
                </a:ext>
              </a:extLst>
            </p:cNvPr>
            <p:cNvSpPr txBox="1"/>
            <p:nvPr/>
          </p:nvSpPr>
          <p:spPr>
            <a:xfrm>
              <a:off x="4711876" y="3953471"/>
              <a:ext cx="2313343" cy="923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 latinLnBrk="0">
                <a:buClr>
                  <a:srgbClr val="1E4E79"/>
                </a:buClr>
                <a:buSzPct val="25000"/>
                <a:buFont typeface="Arial"/>
                <a:buNone/>
              </a:pPr>
              <a:r>
                <a:rPr lang="en-US" altLang="ko-KR" sz="2400" b="1" kern="0" dirty="0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Operations</a:t>
              </a:r>
              <a:endParaRPr lang="ko-KR" altLang="en-US" sz="2400" b="1" kern="0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18">
            <a:extLst>
              <a:ext uri="{FF2B5EF4-FFF2-40B4-BE49-F238E27FC236}">
                <a16:creationId xmlns:a16="http://schemas.microsoft.com/office/drawing/2014/main" id="{448A9434-3752-704F-AA2B-9469321C41B0}"/>
              </a:ext>
            </a:extLst>
          </p:cNvPr>
          <p:cNvSpPr txBox="1"/>
          <p:nvPr/>
        </p:nvSpPr>
        <p:spPr>
          <a:xfrm>
            <a:off x="3352800" y="5795039"/>
            <a:ext cx="2254210" cy="412555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lang="ko-KR" altLang="en-US" sz="2400" b="1" kern="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15">
            <a:extLst>
              <a:ext uri="{FF2B5EF4-FFF2-40B4-BE49-F238E27FC236}">
                <a16:creationId xmlns:a16="http://schemas.microsoft.com/office/drawing/2014/main" id="{81B187E8-2BED-6F40-8E70-6103397A6CE8}"/>
              </a:ext>
            </a:extLst>
          </p:cNvPr>
          <p:cNvSpPr txBox="1"/>
          <p:nvPr/>
        </p:nvSpPr>
        <p:spPr>
          <a:xfrm>
            <a:off x="6349096" y="5790632"/>
            <a:ext cx="1361571" cy="412555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  <a:defRPr/>
            </a:pPr>
            <a:r>
              <a:rPr lang="en-US" altLang="ko-KR" sz="2400" b="1" kern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RELEASE</a:t>
            </a:r>
            <a:endParaRPr lang="ko-KR" altLang="en-US" sz="2400" b="1" kern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18">
            <a:extLst>
              <a:ext uri="{FF2B5EF4-FFF2-40B4-BE49-F238E27FC236}">
                <a16:creationId xmlns:a16="http://schemas.microsoft.com/office/drawing/2014/main" id="{2E3AB973-807C-CE45-B415-90D5E1B7E90A}"/>
              </a:ext>
            </a:extLst>
          </p:cNvPr>
          <p:cNvSpPr txBox="1"/>
          <p:nvPr/>
        </p:nvSpPr>
        <p:spPr>
          <a:xfrm>
            <a:off x="1954428" y="4712797"/>
            <a:ext cx="1361571" cy="412555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DEVELOP</a:t>
            </a:r>
            <a:endParaRPr lang="ko-KR" altLang="en-US" sz="2400" b="1" kern="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18">
            <a:extLst>
              <a:ext uri="{FF2B5EF4-FFF2-40B4-BE49-F238E27FC236}">
                <a16:creationId xmlns:a16="http://schemas.microsoft.com/office/drawing/2014/main" id="{0945DA83-BAE1-A346-A48B-88985B25C28A}"/>
              </a:ext>
            </a:extLst>
          </p:cNvPr>
          <p:cNvSpPr txBox="1"/>
          <p:nvPr/>
        </p:nvSpPr>
        <p:spPr>
          <a:xfrm>
            <a:off x="1954428" y="3410203"/>
            <a:ext cx="1361571" cy="412555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 lang="ko-KR" altLang="en-US" sz="2400" b="1" kern="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18">
            <a:extLst>
              <a:ext uri="{FF2B5EF4-FFF2-40B4-BE49-F238E27FC236}">
                <a16:creationId xmlns:a16="http://schemas.microsoft.com/office/drawing/2014/main" id="{7A30AEA6-1DA3-7943-A391-3ADC59A56991}"/>
              </a:ext>
            </a:extLst>
          </p:cNvPr>
          <p:cNvSpPr txBox="1"/>
          <p:nvPr/>
        </p:nvSpPr>
        <p:spPr>
          <a:xfrm>
            <a:off x="4124830" y="2566743"/>
            <a:ext cx="1361571" cy="412555"/>
          </a:xfrm>
          <a:prstGeom prst="rect">
            <a:avLst/>
          </a:prstGeom>
          <a:solidFill>
            <a:srgbClr val="E1EFD8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lang="ko-KR" altLang="en-US" sz="2400" b="1" kern="0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15">
            <a:extLst>
              <a:ext uri="{FF2B5EF4-FFF2-40B4-BE49-F238E27FC236}">
                <a16:creationId xmlns:a16="http://schemas.microsoft.com/office/drawing/2014/main" id="{8CBAB39F-BD99-8041-A712-D41CCE50062D}"/>
              </a:ext>
            </a:extLst>
          </p:cNvPr>
          <p:cNvSpPr txBox="1"/>
          <p:nvPr/>
        </p:nvSpPr>
        <p:spPr>
          <a:xfrm>
            <a:off x="8709424" y="4712797"/>
            <a:ext cx="1361571" cy="412555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alibri"/>
                <a:ea typeface="Calibri"/>
                <a:cs typeface="Calibri"/>
              </a:defRPr>
            </a:lvl1pPr>
          </a:lstStyle>
          <a:p>
            <a:r>
              <a:rPr lang="en-US" altLang="ko-KR" dirty="0">
                <a:sym typeface="Calibri"/>
              </a:rPr>
              <a:t>DEPLOY</a:t>
            </a:r>
            <a:endParaRPr lang="ko-KR" altLang="en-US" dirty="0">
              <a:sym typeface="Calibri"/>
            </a:endParaRPr>
          </a:p>
        </p:txBody>
      </p:sp>
      <p:sp>
        <p:nvSpPr>
          <p:cNvPr id="20" name="Shape 115">
            <a:extLst>
              <a:ext uri="{FF2B5EF4-FFF2-40B4-BE49-F238E27FC236}">
                <a16:creationId xmlns:a16="http://schemas.microsoft.com/office/drawing/2014/main" id="{A1371273-1238-CD4F-B3AB-78512AEDA816}"/>
              </a:ext>
            </a:extLst>
          </p:cNvPr>
          <p:cNvSpPr txBox="1"/>
          <p:nvPr/>
        </p:nvSpPr>
        <p:spPr>
          <a:xfrm>
            <a:off x="8686801" y="3410203"/>
            <a:ext cx="1361571" cy="412555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lvl="0" algn="ctr" latinLnBrk="0">
              <a:buSzPct val="25000"/>
              <a:defRPr/>
            </a:pPr>
            <a:r>
              <a:rPr lang="en-US" altLang="ko-KR" sz="2400" b="1" kern="0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OPERATE</a:t>
            </a:r>
            <a:endParaRPr lang="ko-KR" altLang="en-US" sz="2400" b="1" kern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115">
            <a:extLst>
              <a:ext uri="{FF2B5EF4-FFF2-40B4-BE49-F238E27FC236}">
                <a16:creationId xmlns:a16="http://schemas.microsoft.com/office/drawing/2014/main" id="{F898E1A7-5E2E-644F-A546-CCDDB500953B}"/>
              </a:ext>
            </a:extLst>
          </p:cNvPr>
          <p:cNvSpPr txBox="1"/>
          <p:nvPr/>
        </p:nvSpPr>
        <p:spPr>
          <a:xfrm>
            <a:off x="7041092" y="2566742"/>
            <a:ext cx="1516112" cy="412555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101599" dist="50800" dir="5400000" algn="t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lvl="0" algn="ctr" latinLnBrk="0">
              <a:buSzPct val="25000"/>
              <a:defRPr/>
            </a:pPr>
            <a:r>
              <a:rPr lang="en-US" altLang="ko-KR" sz="2400" b="1" kern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MONITOR</a:t>
            </a:r>
            <a:endParaRPr lang="ko-KR" altLang="en-US" sz="2400" b="1" kern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6EF6DB-A783-E041-A0B5-7FA9AFAF1EC6}"/>
              </a:ext>
            </a:extLst>
          </p:cNvPr>
          <p:cNvGrpSpPr/>
          <p:nvPr/>
        </p:nvGrpSpPr>
        <p:grpSpPr>
          <a:xfrm>
            <a:off x="2731110" y="1838779"/>
            <a:ext cx="6473851" cy="461101"/>
            <a:chOff x="917549" y="1814631"/>
            <a:chExt cx="7311386" cy="52075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628DEC6-0839-AF40-A908-F4822298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549" y="1838594"/>
              <a:ext cx="1216185" cy="48647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C0EC11-7C83-B649-B27F-4AB3135A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4438" y="1841720"/>
              <a:ext cx="1040116" cy="48334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0985BE1-7DDA-2445-BBC5-3A0DB825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2215" y="1834394"/>
              <a:ext cx="1310852" cy="49067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1BDF467-2200-4F4A-8232-9BD3AB081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2000" y="1814631"/>
              <a:ext cx="1282090" cy="52075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6DB7239-5D18-0043-A113-2139114FF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4600" y="1887588"/>
              <a:ext cx="1114335" cy="376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5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52481-3795-D94C-9371-F2B29301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Last Class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3C009-43CA-B340-8E10-542A1E41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ko-KR" dirty="0"/>
              <a:t>Agility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Popular agile methods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Scrum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Extreme Programming (XP)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Kanban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68A2C-950F-DF49-B180-4FEA20C5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CFAA5-DA72-3E49-B39D-9013DFDC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77C19-1F0E-A24D-9AAB-BD01D2D8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2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1D990-2EF7-DB4E-8996-89D2948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DevOps Practices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EFFC6-1253-F741-B3C5-0CE840BAC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72"/>
              </a:spcBef>
            </a:pPr>
            <a:r>
              <a:rPr lang="en-US" altLang="ko-Kore-KR" sz="2400" dirty="0"/>
              <a:t>Developed by Patrick </a:t>
            </a:r>
            <a:r>
              <a:rPr lang="en-US" altLang="ko-Kore-KR" sz="2400" dirty="0" err="1"/>
              <a:t>DeBios</a:t>
            </a:r>
            <a:r>
              <a:rPr lang="en-US" altLang="ko-Kore-KR" sz="2400" dirty="0"/>
              <a:t> in 2009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Consider </a:t>
            </a:r>
            <a:r>
              <a:rPr lang="en-US" altLang="ko-Kore-KR" sz="2400" u="sng" dirty="0"/>
              <a:t>Ops requirements</a:t>
            </a:r>
            <a:r>
              <a:rPr lang="en-US" altLang="ko-Kore-KR" sz="2400" dirty="0"/>
              <a:t> in software development – e.g., logging and monitoring requirements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Shorten the </a:t>
            </a:r>
            <a:r>
              <a:rPr lang="en-US" altLang="ko-Kore-KR" sz="2400" u="sng" dirty="0"/>
              <a:t>bug-fixing time</a:t>
            </a:r>
            <a:r>
              <a:rPr lang="en-US" altLang="ko-Kore-KR" sz="2400" dirty="0"/>
              <a:t> (the time between error detection and repair)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Enforce the </a:t>
            </a:r>
            <a:r>
              <a:rPr lang="en-US" altLang="ko-Kore-KR" sz="2400" u="sng" dirty="0"/>
              <a:t>deployment process</a:t>
            </a:r>
            <a:r>
              <a:rPr lang="en-US" altLang="ko-Kore-KR" sz="2400" dirty="0"/>
              <a:t> and trace the history of software deployment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Use </a:t>
            </a:r>
            <a:r>
              <a:rPr lang="en-US" altLang="ko-Kore-KR" sz="2400" i="1" dirty="0">
                <a:solidFill>
                  <a:srgbClr val="0000CC"/>
                </a:solidFill>
              </a:rPr>
              <a:t>continuous deployment</a:t>
            </a:r>
            <a:r>
              <a:rPr lang="en-US" altLang="ko-Kore-KR" sz="2400" dirty="0"/>
              <a:t> – shorten the time between code commit and deployment &amp; use of </a:t>
            </a:r>
            <a:r>
              <a:rPr lang="en-US" altLang="ko-Kore-KR" sz="2400" u="sng" dirty="0"/>
              <a:t>automated tests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Develop </a:t>
            </a:r>
            <a:r>
              <a:rPr lang="en-US" altLang="ko-Kore-KR" sz="2400" u="sng" dirty="0"/>
              <a:t>infrastructure code</a:t>
            </a:r>
            <a:r>
              <a:rPr lang="en-US" altLang="ko-Kore-KR" sz="2400" dirty="0"/>
              <a:t> – e.g., deployment scripts</a:t>
            </a:r>
          </a:p>
          <a:p>
            <a:endParaRPr lang="ko-Kore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7DDE3-C015-6E44-BDAA-9559C96D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38BE1-FC1F-594B-B956-CBC8BA48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03C3C-A9A3-3047-8B51-DD487BD3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20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3F67B8-EEBF-0140-BA33-F9AC5A2D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84" y="4589565"/>
            <a:ext cx="8097632" cy="16588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A2810-5375-484E-B575-FD59B1696B8F}"/>
              </a:ext>
            </a:extLst>
          </p:cNvPr>
          <p:cNvSpPr/>
          <p:nvPr/>
        </p:nvSpPr>
        <p:spPr>
          <a:xfrm>
            <a:off x="3352800" y="6275635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4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F16B-A171-9478-195A-3CB03AE1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Microservice Architecture for DevOps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B5369-0537-0AE5-A1C0-4A98407B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B7054-E6B8-9997-6D2B-840469F3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84A31-3C1B-9A81-E516-B7E50226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5698F7-4ACD-6CBA-0BE5-3619FA2A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00" y="1028700"/>
            <a:ext cx="11272399" cy="4800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DAC000-248D-6603-FFBA-4135A484AF2F}"/>
              </a:ext>
            </a:extLst>
          </p:cNvPr>
          <p:cNvSpPr/>
          <p:nvPr/>
        </p:nvSpPr>
        <p:spPr>
          <a:xfrm>
            <a:off x="3276600" y="6217540"/>
            <a:ext cx="563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Microservices — Architecture for Containerized .NET Applications (</a:t>
            </a:r>
            <a:r>
              <a:rPr lang="en-US" altLang="ko-Kore-KR" sz="9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</a:t>
            </a:r>
            <a:r>
              <a:rPr lang="en-US" altLang="ko-Kore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MicroservicesEbook</a:t>
            </a:r>
            <a:r>
              <a:rPr lang="en-US" altLang="ko-Kore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ore-KR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1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0997-C691-8F42-93F4-BDD0E845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DevOps Teams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0FA0EC-F5E4-F641-8965-381AC636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400" dirty="0"/>
              <a:t>Relatively small teams – “two pizza rule” </a:t>
            </a:r>
            <a:r>
              <a:rPr lang="en-US" altLang="ko-Kore-KR" sz="1600" dirty="0"/>
              <a:t>(Jeff Bezos, Amazon)</a:t>
            </a:r>
            <a:endParaRPr lang="en-US" altLang="ko-Kore-KR" sz="2400" dirty="0"/>
          </a:p>
          <a:p>
            <a:r>
              <a:rPr lang="en-US" altLang="ko-Kore-KR" sz="2400" dirty="0"/>
              <a:t>Advantages of small teams</a:t>
            </a:r>
          </a:p>
          <a:p>
            <a:pPr lvl="1"/>
            <a:r>
              <a:rPr lang="en-US" altLang="ko-Kore-KR" sz="2000" dirty="0"/>
              <a:t>Make </a:t>
            </a:r>
            <a:r>
              <a:rPr lang="en-US" altLang="ko-Kore-KR" sz="2000" u="sng" dirty="0"/>
              <a:t>decisions quickly</a:t>
            </a:r>
          </a:p>
          <a:p>
            <a:pPr lvl="1"/>
            <a:r>
              <a:rPr lang="en-US" altLang="ko-Kore-KR" sz="2000" dirty="0"/>
              <a:t>Work together in a </a:t>
            </a:r>
            <a:r>
              <a:rPr lang="en-US" altLang="ko-Kore-KR" sz="2000" u="sng" dirty="0"/>
              <a:t>coherent unit</a:t>
            </a:r>
            <a:r>
              <a:rPr lang="en-US" altLang="ko-Kore-KR" sz="2000" dirty="0"/>
              <a:t> in which everyone understands common goals</a:t>
            </a:r>
          </a:p>
          <a:p>
            <a:pPr lvl="1"/>
            <a:r>
              <a:rPr lang="en-US" altLang="ko-Kore-KR" sz="2000" dirty="0"/>
              <a:t>Express opinions and ideas easily</a:t>
            </a:r>
          </a:p>
          <a:p>
            <a:r>
              <a:rPr lang="en-US" altLang="ko-Kore-KR" sz="2400" dirty="0"/>
              <a:t>Team roles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Team lead</a:t>
            </a:r>
            <a:r>
              <a:rPr lang="en-US" altLang="ko-Kore-KR" sz="2000" dirty="0"/>
              <a:t> – project management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Team members</a:t>
            </a:r>
            <a:r>
              <a:rPr lang="en-US" altLang="ko-Kore-KR" sz="2000" dirty="0"/>
              <a:t> – developers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Service owner</a:t>
            </a:r>
            <a:r>
              <a:rPr lang="en-US" altLang="ko-Kore-KR" sz="2000" dirty="0"/>
              <a:t> – responsible for outside coordination (communicate with stakeholders)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Reliability engineer</a:t>
            </a:r>
            <a:r>
              <a:rPr lang="en-US" altLang="ko-Kore-KR" sz="2000" dirty="0"/>
              <a:t> – monitor the service after deployment &amp; diagnose, mitigate and repair problems</a:t>
            </a:r>
          </a:p>
          <a:p>
            <a:pPr lvl="1"/>
            <a:r>
              <a:rPr lang="en-US" altLang="ko-Kore-KR" sz="2000" dirty="0">
                <a:solidFill>
                  <a:srgbClr val="0000CC"/>
                </a:solidFill>
              </a:rPr>
              <a:t>Gatekeeper (release coordinator)</a:t>
            </a:r>
            <a:r>
              <a:rPr lang="en-US" altLang="ko-Kore-KR" sz="2000" dirty="0"/>
              <a:t> – make decision on deploying services based on test results and with communicating with other roles</a:t>
            </a:r>
            <a:endParaRPr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890AA-408D-2047-ADB6-E80AACC3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02C9C-814D-CA42-8AC4-D47997A2D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26A24-F781-F544-AC58-11D62055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22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112A16-FCA6-3E4C-9DFC-A275449C680A}"/>
              </a:ext>
            </a:extLst>
          </p:cNvPr>
          <p:cNvSpPr/>
          <p:nvPr/>
        </p:nvSpPr>
        <p:spPr>
          <a:xfrm>
            <a:off x="3352800" y="6275635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B38995F-6376-C366-826A-DFCE60A0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90438"/>
            <a:ext cx="3497250" cy="196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AB521-F50A-5606-7F83-74BF287E7F7D}"/>
              </a:ext>
            </a:extLst>
          </p:cNvPr>
          <p:cNvSpPr txBox="1"/>
          <p:nvPr/>
        </p:nvSpPr>
        <p:spPr>
          <a:xfrm>
            <a:off x="8741904" y="2046017"/>
            <a:ext cx="342933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5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entrepreneurshandbook.co</a:t>
            </a:r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/lessons-from-the-billionaire-ceo-who-invented-the-2-pizza-rule-a4b949989c03</a:t>
            </a:r>
          </a:p>
        </p:txBody>
      </p:sp>
    </p:spTree>
    <p:extLst>
      <p:ext uri="{BB962C8B-B14F-4D97-AF65-F5344CB8AC3E}">
        <p14:creationId xmlns:p14="http://schemas.microsoft.com/office/powerpoint/2010/main" val="8588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0E5C895-9D4F-AA48-AF94-21172CB59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397449"/>
            <a:ext cx="5715000" cy="17173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D71469D-45EE-7C43-A07F-48A05438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Building and Testing in DevOps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607CD-3346-D64F-B656-017AAD6C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Team members can </a:t>
            </a:r>
            <a:r>
              <a:rPr lang="en-US" altLang="ko-Kore-KR" u="sng" dirty="0"/>
              <a:t>work on different versions concurrently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Work is not lost if a team member leaves the team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Code can be </a:t>
            </a:r>
            <a:r>
              <a:rPr lang="en-US" altLang="ko-Kore-KR" u="sng" dirty="0"/>
              <a:t>easily tested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Code can be </a:t>
            </a:r>
            <a:r>
              <a:rPr lang="en-US" altLang="ko-Kore-KR" u="sng" dirty="0"/>
              <a:t>easily integrated</a:t>
            </a:r>
            <a:r>
              <a:rPr lang="en-US" altLang="ko-Kore-KR" dirty="0"/>
              <a:t> with the code produced by other members (other teams)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lang="en-US" altLang="ko-Kore-KR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An integrated version can be </a:t>
            </a:r>
            <a:r>
              <a:rPr lang="en-US" altLang="ko-Kore-KR" u="sng" dirty="0"/>
              <a:t>easily deployed into various environments</a:t>
            </a:r>
            <a:r>
              <a:rPr lang="en-US" altLang="ko-Kore-KR" dirty="0"/>
              <a:t> (e.g., testing, staging, and production)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An integrated version can be tested without affecting the production version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A recently deployed version can be closely supervised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u="sng" dirty="0"/>
              <a:t>Older versions</a:t>
            </a:r>
            <a:r>
              <a:rPr lang="en-US" altLang="ko-Kore-KR" dirty="0"/>
              <a:t> are available in case a problem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ore-KR" dirty="0"/>
              <a:t>Code can be </a:t>
            </a:r>
            <a:r>
              <a:rPr lang="en-US" altLang="ko-Kore-KR" u="sng" dirty="0"/>
              <a:t>rolled back</a:t>
            </a:r>
            <a:r>
              <a:rPr lang="en-US" altLang="ko-Kore-KR" dirty="0"/>
              <a:t> in the case of a problem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10E6F-6CA0-D74E-9256-B1CA85A5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E0659-6823-394A-887C-A39B76DC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B8D4D-B092-B148-9253-B5B73A4C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23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75549B-0A08-F540-A66C-AB16A6A71019}"/>
              </a:ext>
            </a:extLst>
          </p:cNvPr>
          <p:cNvSpPr/>
          <p:nvPr/>
        </p:nvSpPr>
        <p:spPr>
          <a:xfrm>
            <a:off x="3352800" y="6275635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C5D5F1-4B0B-9B4F-8D71-6E2A494922DC}"/>
              </a:ext>
            </a:extLst>
          </p:cNvPr>
          <p:cNvSpPr/>
          <p:nvPr/>
        </p:nvSpPr>
        <p:spPr>
          <a:xfrm>
            <a:off x="3048001" y="3175248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i="1" dirty="0">
                <a:solidFill>
                  <a:srgbClr val="0432FF"/>
                </a:solidFill>
                <a:latin typeface="Arial" charset="0"/>
                <a:cs typeface="Arial" charset="0"/>
              </a:rPr>
              <a:t>Deployment pipeline:</a:t>
            </a:r>
            <a:endParaRPr lang="ko-Kore-KR" altLang="en-US" sz="1400" i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721FB-0E6E-B547-BC8C-614C0F3F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sz="2800" dirty="0"/>
              <a:t>Continuous Integration, Delivery &amp; Deployment</a:t>
            </a:r>
            <a:endParaRPr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8D950-19B2-CD4B-98D6-EB4954B03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74406"/>
            <a:ext cx="11055019" cy="2950194"/>
          </a:xfrm>
        </p:spPr>
        <p:txBody>
          <a:bodyPr>
            <a:normAutofit/>
          </a:bodyPr>
          <a:lstStyle/>
          <a:p>
            <a:r>
              <a:rPr lang="en-US" altLang="ko-Kore-KR" sz="2000" b="1" dirty="0">
                <a:solidFill>
                  <a:srgbClr val="0432FF"/>
                </a:solidFill>
              </a:rPr>
              <a:t>Continuous Integration (CI)</a:t>
            </a:r>
            <a:r>
              <a:rPr lang="en-US" altLang="ko-Kore-KR" sz="2000" dirty="0"/>
              <a:t> – automate the triggers between one phase and the next, up to integration tests </a:t>
            </a:r>
            <a:endParaRPr lang="en-US" altLang="ko-Kore-KR" sz="2000" b="1" dirty="0">
              <a:solidFill>
                <a:srgbClr val="0432FF"/>
              </a:solidFill>
            </a:endParaRP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Continuous Delivery (CD)</a:t>
            </a:r>
            <a:r>
              <a:rPr lang="en-US" altLang="ko-Kore-KR" sz="2000" dirty="0">
                <a:solidFill>
                  <a:srgbClr val="0432FF"/>
                </a:solidFill>
              </a:rPr>
              <a:t> </a:t>
            </a:r>
            <a:r>
              <a:rPr lang="en-US" altLang="ko-Kore-KR" sz="2000" dirty="0"/>
              <a:t>– automate the triggers as far as the staging system (UAT / staging / performance tests)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Continuous Deployment</a:t>
            </a:r>
            <a:r>
              <a:rPr lang="en-US" altLang="ko-Kore-KR" sz="2000" dirty="0">
                <a:solidFill>
                  <a:srgbClr val="0432FF"/>
                </a:solidFill>
              </a:rPr>
              <a:t> </a:t>
            </a:r>
            <a:r>
              <a:rPr lang="en-US" altLang="ko-Kore-KR" sz="2000" dirty="0"/>
              <a:t>– automate the entire deployment pipeline (i.e., up to the deployment into the production system) </a:t>
            </a:r>
          </a:p>
          <a:p>
            <a:pPr lvl="1"/>
            <a:r>
              <a:rPr lang="en-US" altLang="ko-Kore-KR" sz="1800" dirty="0"/>
              <a:t>Once a service is deployed into production it is closely monitored for a period and then it is promoted into normal production</a:t>
            </a:r>
          </a:p>
          <a:p>
            <a:endParaRPr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CDF48-6B62-B84B-BE01-7CC849A0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C9AAF-371A-5A4F-B09D-0B22C749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C9ED85-275A-A449-8AD2-72C28923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24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39DA23-A169-1546-B4B0-C7719A9D7D91}"/>
              </a:ext>
            </a:extLst>
          </p:cNvPr>
          <p:cNvSpPr/>
          <p:nvPr/>
        </p:nvSpPr>
        <p:spPr>
          <a:xfrm>
            <a:off x="3352800" y="6275635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지속적 통합 및 지속적 전달">
            <a:extLst>
              <a:ext uri="{FF2B5EF4-FFF2-40B4-BE49-F238E27FC236}">
                <a16:creationId xmlns:a16="http://schemas.microsoft.com/office/drawing/2014/main" id="{45357475-5794-E14A-8F4A-B94A0193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55006"/>
            <a:ext cx="9144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8DC753-3CF4-214B-9785-CC5A4A716F50}"/>
              </a:ext>
            </a:extLst>
          </p:cNvPr>
          <p:cNvSpPr/>
          <p:nvPr/>
        </p:nvSpPr>
        <p:spPr>
          <a:xfrm>
            <a:off x="3162776" y="838200"/>
            <a:ext cx="70698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[Ama17] “Practicing Continuous Integration and Continuous Delivery on AWS”, AWS White paper, Amazon Web Services, Inc., 2017 </a:t>
            </a:r>
            <a:endParaRPr lang="ko-Kore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51ACC-0F23-7C4A-ACD4-8286E6C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Software Architecture for DevOps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3C709-38D7-CE4C-A725-366FCF15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400" dirty="0"/>
              <a:t>Architectural refactoring may be necessary to get the full benefit of DevOps</a:t>
            </a:r>
          </a:p>
          <a:p>
            <a:r>
              <a:rPr lang="en-US" altLang="ko-Kore-KR" sz="2400" dirty="0"/>
              <a:t>Architectural requirements for DevOps:</a:t>
            </a:r>
          </a:p>
          <a:p>
            <a:pPr lvl="1"/>
            <a:r>
              <a:rPr lang="en-US" altLang="ko-Kore-KR" sz="2000" dirty="0"/>
              <a:t>Components should be </a:t>
            </a:r>
            <a:r>
              <a:rPr lang="en-US" altLang="ko-Kore-KR" sz="2000" u="sng" dirty="0"/>
              <a:t>small</a:t>
            </a:r>
            <a:r>
              <a:rPr lang="en-US" altLang="ko-Kore-KR" sz="2000" dirty="0"/>
              <a:t> enough to be developed by small teams</a:t>
            </a:r>
          </a:p>
          <a:p>
            <a:pPr lvl="1"/>
            <a:r>
              <a:rPr lang="en-US" altLang="ko-Kore-KR" sz="2000" dirty="0"/>
              <a:t>Components should be </a:t>
            </a:r>
            <a:r>
              <a:rPr lang="en-US" altLang="ko-Kore-KR" sz="2000" u="sng" dirty="0"/>
              <a:t>compatible</a:t>
            </a:r>
            <a:r>
              <a:rPr lang="en-US" altLang="ko-Kore-KR" sz="2000" dirty="0"/>
              <a:t> with other components with which they interact</a:t>
            </a:r>
          </a:p>
          <a:p>
            <a:pPr lvl="1"/>
            <a:r>
              <a:rPr lang="en-US" altLang="ko-Kore-KR" sz="2000" dirty="0"/>
              <a:t>Components should be </a:t>
            </a:r>
            <a:r>
              <a:rPr lang="en-US" altLang="ko-Kore-KR" sz="2000" u="sng" dirty="0"/>
              <a:t>independently deployable</a:t>
            </a:r>
          </a:p>
          <a:p>
            <a:pPr lvl="1"/>
            <a:r>
              <a:rPr lang="en-US" altLang="ko-Kore-KR" sz="2000" u="sng" dirty="0"/>
              <a:t>Rolling back</a:t>
            </a:r>
            <a:r>
              <a:rPr lang="en-US" altLang="ko-Kore-KR" sz="2000" dirty="0"/>
              <a:t> a deployment (in the event of errors) should be possible</a:t>
            </a:r>
            <a:endParaRPr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D26A-0528-1B43-89C9-3E01185F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241D8-42C5-DF4D-9228-DEF0E529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EAC1F-693D-9149-BD77-489265B9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25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45C973-7C9D-624F-BA83-8ECB1520BE6D}"/>
              </a:ext>
            </a:extLst>
          </p:cNvPr>
          <p:cNvSpPr/>
          <p:nvPr/>
        </p:nvSpPr>
        <p:spPr>
          <a:xfrm>
            <a:off x="6629400" y="720790"/>
            <a:ext cx="548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[BWZ15] Len Bass, Ingo M. Weber, Liming Zhu, DevOps: A Software Architect’s Perspective, Addison-Wesley, 2015 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A802AC-1457-D273-C467-5D4233957150}"/>
              </a:ext>
            </a:extLst>
          </p:cNvPr>
          <p:cNvGrpSpPr/>
          <p:nvPr/>
        </p:nvGrpSpPr>
        <p:grpSpPr>
          <a:xfrm>
            <a:off x="3976098" y="3414920"/>
            <a:ext cx="6285059" cy="3062080"/>
            <a:chOff x="3976098" y="3414920"/>
            <a:chExt cx="6285059" cy="306208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72471C-78EF-3A12-A836-331140E1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6098" y="3414920"/>
              <a:ext cx="4239803" cy="3062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07685-BE65-4233-330E-C5243D8A4AA3}"/>
                </a:ext>
              </a:extLst>
            </p:cNvPr>
            <p:cNvSpPr txBox="1"/>
            <p:nvPr/>
          </p:nvSpPr>
          <p:spPr>
            <a:xfrm>
              <a:off x="8203757" y="6217365"/>
              <a:ext cx="20574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://</a:t>
              </a:r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gearset.com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careers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5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blog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/instant-rollbacks-without-interruption-how-we-ship-new-versions-of-gearset-every-day/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8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3E0BD-566C-584E-B455-06F49ADA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DevOps Tools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D17A8-D3F2-2F46-BC21-9C0591B2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361FB-D0CB-524E-BF34-0315DB63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B053F-6C9B-6D4A-A27C-1857FB8E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26</a:t>
            </a:fld>
            <a:endParaRPr lang="ko-KR" altLang="en-US" dirty="0"/>
          </a:p>
        </p:txBody>
      </p:sp>
      <p:pic>
        <p:nvPicPr>
          <p:cNvPr id="2050" name="Picture 2" descr="devops tools">
            <a:extLst>
              <a:ext uri="{FF2B5EF4-FFF2-40B4-BE49-F238E27FC236}">
                <a16:creationId xmlns:a16="http://schemas.microsoft.com/office/drawing/2014/main" id="{257FE328-80C3-0B41-A421-3FC82D64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13" y="837753"/>
            <a:ext cx="8238728" cy="549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E04A15-5876-A448-BCF7-FA8B356344ED}"/>
              </a:ext>
            </a:extLst>
          </p:cNvPr>
          <p:cNvSpPr/>
          <p:nvPr/>
        </p:nvSpPr>
        <p:spPr>
          <a:xfrm>
            <a:off x="4622948" y="6315584"/>
            <a:ext cx="424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ko-Kore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www.osolabs.com</a:t>
            </a:r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</a:t>
            </a:r>
            <a:r>
              <a:rPr lang="en-US" altLang="ko-Kore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-tools-of-the-trade/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9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7858A36-EE34-7E4A-B3CA-7574F9022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8"/>
          <a:stretch/>
        </p:blipFill>
        <p:spPr bwMode="auto">
          <a:xfrm>
            <a:off x="8534400" y="905797"/>
            <a:ext cx="3429393" cy="18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BCEBAF-708D-FE4C-9507-CD392250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Popular DevOps Tools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094DA-0D4B-234E-A248-9B252CF71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ore-KR" sz="2400" dirty="0">
                <a:solidFill>
                  <a:srgbClr val="0432FF"/>
                </a:solidFill>
              </a:rPr>
              <a:t>Git</a:t>
            </a:r>
            <a:r>
              <a:rPr lang="en-US" altLang="ko-Kore-KR" sz="2400" dirty="0"/>
              <a:t> – version control &amp; collaboration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Jira</a:t>
            </a:r>
            <a:r>
              <a:rPr lang="en-US" altLang="ko-Kore-KR" sz="2400" dirty="0"/>
              <a:t> – project management &amp; issue tracking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Maven</a:t>
            </a:r>
            <a:r>
              <a:rPr lang="en-US" altLang="ko-Kore-KR" sz="2400" dirty="0"/>
              <a:t> – automated build and management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Selenium</a:t>
            </a:r>
            <a:r>
              <a:rPr lang="en-US" altLang="ko-Kore-KR" sz="2400" dirty="0"/>
              <a:t> – automated testing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SonarQube</a:t>
            </a:r>
            <a:r>
              <a:rPr lang="en-US" altLang="ko-Kore-KR" sz="2400" dirty="0"/>
              <a:t> – automated code quality management for CI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Docker</a:t>
            </a:r>
            <a:r>
              <a:rPr lang="en-US" altLang="ko-Kore-KR" sz="2400" dirty="0"/>
              <a:t> – automated deployment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Jenkins</a:t>
            </a:r>
            <a:r>
              <a:rPr lang="en-US" altLang="ko-Kore-KR" sz="2400" dirty="0"/>
              <a:t> – continuous integration (various plug-ins for building, testing &amp; deploying)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Chef</a:t>
            </a:r>
            <a:r>
              <a:rPr lang="en-US" altLang="ko-Kore-KR" sz="2400" dirty="0"/>
              <a:t> – configuration management (infrastructure as code)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Kubernetes</a:t>
            </a:r>
            <a:r>
              <a:rPr lang="en-US" altLang="ko-Kore-KR" sz="2400" dirty="0"/>
              <a:t> – automated deployment, scaling &amp; management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Splunk</a:t>
            </a:r>
            <a:r>
              <a:rPr lang="en-US" altLang="ko-Kore-KR" sz="2400" dirty="0"/>
              <a:t> – monitoring &amp; visualization</a:t>
            </a:r>
          </a:p>
          <a:p>
            <a:r>
              <a:rPr lang="en-US" altLang="ko-Kore-KR" sz="2400" dirty="0"/>
              <a:t>…</a:t>
            </a:r>
            <a:endParaRPr lang="ko-Kore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1CF2F-F71F-FA46-9EDB-CD37105E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2ADBF-E088-4145-B834-8C5B498C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14E7E-5B3C-F948-A331-CD57B61D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2E295B-EC2D-4842-A2C1-77A29DCBC1F6}"/>
              </a:ext>
            </a:extLst>
          </p:cNvPr>
          <p:cNvSpPr/>
          <p:nvPr/>
        </p:nvSpPr>
        <p:spPr>
          <a:xfrm>
            <a:off x="4622948" y="6315584"/>
            <a:ext cx="424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ko-Kore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www.osolabs.com</a:t>
            </a:r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</a:t>
            </a:r>
            <a:r>
              <a:rPr lang="en-US" altLang="ko-Kore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-tools-of-the-trade/</a:t>
            </a:r>
            <a:endParaRPr lang="ko-Kore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71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81DA6-264F-6347-B356-676C2F0A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A DevOps Tool Chain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0082E-4875-664B-834A-2FD77737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78AE7-ECB1-D34C-AD70-3440A17C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6BE18-6002-5044-8F95-CFE6B85A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28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0CEFE9-A6D1-8B41-8E8A-E1D0198E6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204362"/>
            <a:ext cx="8365845" cy="45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BF50FF-4EA5-0C47-87BA-C946D061453B}"/>
              </a:ext>
            </a:extLst>
          </p:cNvPr>
          <p:cNvSpPr/>
          <p:nvPr/>
        </p:nvSpPr>
        <p:spPr>
          <a:xfrm>
            <a:off x="4953000" y="5804356"/>
            <a:ext cx="25328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ko-Kore-KR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www.softwaretestinghelp.com</a:t>
            </a:r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ore-KR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-tools/</a:t>
            </a:r>
            <a:endParaRPr lang="ko-Kore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FDD43-C7AA-654D-8F1D-882535CA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Pros and Cons of DevOps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5A134-FEEE-274B-912C-6EA44D3B1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Pros </a:t>
            </a:r>
          </a:p>
          <a:p>
            <a:pPr lvl="1"/>
            <a:r>
              <a:rPr lang="en-US" altLang="ko-Kore-KR" u="sng" dirty="0"/>
              <a:t>Reduced time</a:t>
            </a:r>
            <a:r>
              <a:rPr lang="en-US" altLang="ko-Kore-KR" dirty="0"/>
              <a:t> to code deployment</a:t>
            </a:r>
          </a:p>
          <a:p>
            <a:pPr lvl="1"/>
            <a:r>
              <a:rPr lang="en-US" altLang="ko-Kore-KR" dirty="0"/>
              <a:t>Team has developers and </a:t>
            </a:r>
            <a:r>
              <a:rPr lang="en-US" altLang="ko-Kore-KR" u="sng" dirty="0"/>
              <a:t>operations</a:t>
            </a:r>
            <a:r>
              <a:rPr lang="en-US" altLang="ko-Kore-KR" dirty="0"/>
              <a:t> staff</a:t>
            </a:r>
          </a:p>
          <a:p>
            <a:pPr lvl="1"/>
            <a:r>
              <a:rPr lang="en-US" altLang="ko-Kore-KR" dirty="0"/>
              <a:t>Team has </a:t>
            </a:r>
            <a:r>
              <a:rPr lang="en-US" altLang="ko-Kore-KR" u="sng" dirty="0"/>
              <a:t>end-to-end</a:t>
            </a:r>
            <a:r>
              <a:rPr lang="en-US" altLang="ko-Kore-KR" dirty="0"/>
              <a:t> project ownership</a:t>
            </a:r>
          </a:p>
          <a:p>
            <a:pPr lvl="1"/>
            <a:r>
              <a:rPr lang="en-US" altLang="ko-Kore-KR" dirty="0"/>
              <a:t>Proactive </a:t>
            </a:r>
            <a:r>
              <a:rPr lang="en-US" altLang="ko-Kore-KR" u="sng" dirty="0"/>
              <a:t>monitoring</a:t>
            </a:r>
            <a:r>
              <a:rPr lang="en-US" altLang="ko-Kore-KR" dirty="0"/>
              <a:t> of deployed product</a:t>
            </a:r>
          </a:p>
          <a:p>
            <a:r>
              <a:rPr lang="en-US" altLang="ko-Kore-KR" dirty="0"/>
              <a:t>Cons </a:t>
            </a:r>
          </a:p>
          <a:p>
            <a:pPr lvl="1"/>
            <a:r>
              <a:rPr lang="en-US" altLang="ko-Kore-KR" dirty="0"/>
              <a:t>Pressure to work on both </a:t>
            </a:r>
            <a:r>
              <a:rPr lang="en-US" altLang="ko-Kore-KR" u="sng" dirty="0"/>
              <a:t>old and new</a:t>
            </a:r>
            <a:r>
              <a:rPr lang="en-US" altLang="ko-Kore-KR" dirty="0"/>
              <a:t> code</a:t>
            </a:r>
          </a:p>
          <a:p>
            <a:pPr lvl="1"/>
            <a:r>
              <a:rPr lang="en-US" altLang="ko-Kore-KR" dirty="0"/>
              <a:t>Heavy reliance on </a:t>
            </a:r>
            <a:r>
              <a:rPr lang="en-US" altLang="ko-Kore-KR" u="sng" dirty="0"/>
              <a:t>automated tools</a:t>
            </a:r>
            <a:r>
              <a:rPr lang="en-US" altLang="ko-Kore-KR" dirty="0"/>
              <a:t> to be effective</a:t>
            </a:r>
          </a:p>
          <a:p>
            <a:pPr lvl="1"/>
            <a:r>
              <a:rPr lang="en-US" altLang="ko-Kore-KR" dirty="0"/>
              <a:t>Deployment may affect the production environment</a:t>
            </a:r>
          </a:p>
          <a:p>
            <a:pPr lvl="1"/>
            <a:r>
              <a:rPr lang="en-US" altLang="ko-Kore-KR" dirty="0"/>
              <a:t>Requires </a:t>
            </a:r>
            <a:r>
              <a:rPr lang="en-US" altLang="ko-Kore-KR" u="sng" dirty="0"/>
              <a:t>an expert</a:t>
            </a:r>
            <a:r>
              <a:rPr lang="en-US" altLang="ko-Kore-KR" dirty="0"/>
              <a:t> development team</a:t>
            </a:r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F2281-0CBF-2944-853F-95ADC266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26ED6-AE70-7341-B15B-2F28793E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DDD857-4727-D244-A4F6-790B21DC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29</a:t>
            </a:fld>
            <a:endParaRPr lang="ko-KR" altLang="en-US" dirty="0"/>
          </a:p>
        </p:txBody>
      </p:sp>
      <p:pic>
        <p:nvPicPr>
          <p:cNvPr id="7" name="Picture 9" descr="A flowchart displays Dev Ops.">
            <a:extLst>
              <a:ext uri="{FF2B5EF4-FFF2-40B4-BE49-F238E27FC236}">
                <a16:creationId xmlns:a16="http://schemas.microsoft.com/office/drawing/2014/main" id="{D5AD1770-98CD-FE4E-BD0E-193B7FF94A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5"/>
          <a:stretch/>
        </p:blipFill>
        <p:spPr>
          <a:xfrm>
            <a:off x="7832264" y="1295399"/>
            <a:ext cx="4110733" cy="2145323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8953B39A-50A8-294D-AE6E-8B28F9F6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914" y="612994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2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Today’s Plan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ko-KR" dirty="0"/>
              <a:t>Popular agile methods</a:t>
            </a:r>
          </a:p>
          <a:p>
            <a:pPr lvl="1">
              <a:spcBef>
                <a:spcPts val="6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Scrum</a:t>
            </a:r>
          </a:p>
          <a:p>
            <a:pPr lvl="1">
              <a:spcBef>
                <a:spcPts val="1800"/>
              </a:spcBef>
            </a:pPr>
            <a:r>
              <a:rPr lang="en-US" altLang="ko-KR" dirty="0"/>
              <a:t>Extreme Programming (XP)</a:t>
            </a:r>
          </a:p>
          <a:p>
            <a:pPr lvl="1">
              <a:spcBef>
                <a:spcPts val="1800"/>
              </a:spcBef>
            </a:pPr>
            <a:r>
              <a:rPr lang="en-US" altLang="ko-KR" dirty="0"/>
              <a:t>Kanban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Comparison among process models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DevOps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 algn="ctr"/>
              <a:t>3</a:t>
            </a:fld>
            <a:endParaRPr lang="ko-KR" altLang="en-US" sz="1400" b="1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3BF46-8DC1-8838-1560-D71F0BCA37A7}"/>
              </a:ext>
            </a:extLst>
          </p:cNvPr>
          <p:cNvSpPr txBox="1"/>
          <p:nvPr/>
        </p:nvSpPr>
        <p:spPr>
          <a:xfrm>
            <a:off x="34724" y="5139159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R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Which Process Model?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72"/>
              </a:spcBef>
            </a:pPr>
            <a:r>
              <a:rPr lang="en-US" altLang="ko-KR" sz="2400" dirty="0">
                <a:solidFill>
                  <a:srgbClr val="0432FF"/>
                </a:solidFill>
              </a:rPr>
              <a:t>Project A</a:t>
            </a:r>
            <a:r>
              <a:rPr lang="en-US" altLang="ko-KR" sz="2400" dirty="0"/>
              <a:t>: A company had developed a </a:t>
            </a:r>
            <a:r>
              <a:rPr lang="en-US" altLang="ko-KR" sz="2400" i="1" dirty="0"/>
              <a:t>telephone switching system</a:t>
            </a:r>
            <a:r>
              <a:rPr lang="en-US" altLang="ko-KR" sz="2400" dirty="0"/>
              <a:t> before, had been sold to many customers, have software engineers who were involved in the development of the first version and now tries to </a:t>
            </a:r>
            <a:r>
              <a:rPr lang="en-US" altLang="ko-KR" sz="2400" u="sng" dirty="0"/>
              <a:t>extend the existing system</a:t>
            </a:r>
            <a:r>
              <a:rPr lang="en-US" altLang="ko-KR" sz="2400" dirty="0"/>
              <a:t>.</a:t>
            </a:r>
          </a:p>
          <a:p>
            <a:pPr>
              <a:spcBef>
                <a:spcPts val="2472"/>
              </a:spcBef>
            </a:pPr>
            <a:r>
              <a:rPr lang="en-US" altLang="ko-KR" sz="2400" dirty="0">
                <a:solidFill>
                  <a:srgbClr val="0432FF"/>
                </a:solidFill>
              </a:rPr>
              <a:t>Project B</a:t>
            </a:r>
            <a:r>
              <a:rPr lang="en-US" altLang="ko-KR" sz="2400" dirty="0"/>
              <a:t>: A company tries to develop </a:t>
            </a:r>
            <a:r>
              <a:rPr lang="en-US" altLang="ko-KR" sz="2400" u="sng" dirty="0"/>
              <a:t>a new</a:t>
            </a:r>
            <a:r>
              <a:rPr lang="en-US" altLang="ko-KR" sz="2400" dirty="0"/>
              <a:t> </a:t>
            </a:r>
            <a:r>
              <a:rPr lang="en-US" altLang="ko-KR" sz="2400" i="1" dirty="0"/>
              <a:t>image processing system</a:t>
            </a:r>
            <a:r>
              <a:rPr lang="en-US" altLang="ko-KR" sz="2400" dirty="0"/>
              <a:t> in which an image can be stored together with sounds so that when the user looked at the picture taken by a camera, the picture image with sounds can be shown/heard from a digital storage. </a:t>
            </a:r>
          </a:p>
          <a:p>
            <a:pPr>
              <a:spcBef>
                <a:spcPts val="2472"/>
              </a:spcBef>
            </a:pPr>
            <a:r>
              <a:rPr lang="en-US" altLang="ko-KR" sz="2400" dirty="0">
                <a:solidFill>
                  <a:srgbClr val="0432FF"/>
                </a:solidFill>
              </a:rPr>
              <a:t>Project C</a:t>
            </a:r>
            <a:r>
              <a:rPr lang="en-US" altLang="ko-KR" sz="2400" dirty="0"/>
              <a:t>: A company tries to provide </a:t>
            </a:r>
            <a:r>
              <a:rPr lang="en-US" altLang="ko-KR" sz="2400" u="sng" dirty="0"/>
              <a:t>a new</a:t>
            </a:r>
            <a:r>
              <a:rPr lang="en-US" altLang="ko-KR" sz="2400" i="1" dirty="0"/>
              <a:t> web service</a:t>
            </a:r>
            <a:r>
              <a:rPr lang="en-US" altLang="ko-KR" sz="2400" dirty="0"/>
              <a:t> by which users can interact with each other in a </a:t>
            </a:r>
            <a:r>
              <a:rPr lang="en-US" altLang="ko-KR" sz="2400" u="sng" dirty="0"/>
              <a:t>metaverse</a:t>
            </a:r>
            <a:r>
              <a:rPr lang="en-US" altLang="ko-KR" sz="2400" dirty="0"/>
              <a:t> environment to sell and buy used cars.   </a:t>
            </a:r>
            <a:endParaRPr lang="ko-KR" alt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7A0261D-7129-3C40-807B-16941AFCC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</p:spTree>
    <p:extLst>
      <p:ext uri="{BB962C8B-B14F-4D97-AF65-F5344CB8AC3E}">
        <p14:creationId xmlns:p14="http://schemas.microsoft.com/office/powerpoint/2010/main" val="364825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Questions?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 algn="ctr"/>
              <a:t>31</a:t>
            </a:fld>
            <a:endParaRPr lang="ko-KR" alt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0127C-7E85-4E98-841E-8B0F29A2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Extreme</a:t>
            </a:r>
            <a:r>
              <a:rPr lang="ko-KR" altLang="en-US" dirty="0"/>
              <a:t> </a:t>
            </a:r>
            <a:r>
              <a:rPr lang="en-US" altLang="ko-KR" dirty="0"/>
              <a:t>Programming (XP)?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EE27CF-DF92-F942-BA33-D3FA8EDAD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400" dirty="0"/>
              <a:t>An iterative process with a set of rules and practices </a:t>
            </a:r>
            <a:r>
              <a:rPr lang="en-US" altLang="ko-Kore-KR" sz="2400" u="sng" dirty="0"/>
              <a:t>to deal with changing requirements</a:t>
            </a:r>
          </a:p>
          <a:p>
            <a:r>
              <a:rPr lang="en-US" altLang="ko-Kore-KR" sz="2400" dirty="0"/>
              <a:t>Developed by Kent Beck in the late 1990s </a:t>
            </a:r>
          </a:p>
          <a:p>
            <a:r>
              <a:rPr lang="en-US" altLang="ko-Kore-KR" sz="2400" dirty="0"/>
              <a:t>An iteration</a:t>
            </a:r>
          </a:p>
          <a:p>
            <a:pPr lvl="1"/>
            <a:r>
              <a:rPr lang="en-US" altLang="ko-Kore-KR" sz="2000" dirty="0">
                <a:solidFill>
                  <a:prstClr val="black"/>
                </a:solidFill>
              </a:rPr>
              <a:t>An iteration of </a:t>
            </a:r>
            <a:r>
              <a:rPr lang="en-US" altLang="ko-Kore-KR" sz="2000" u="sng" dirty="0">
                <a:solidFill>
                  <a:prstClr val="black"/>
                </a:solidFill>
              </a:rPr>
              <a:t>framework activities</a:t>
            </a:r>
            <a:r>
              <a:rPr lang="en-US" altLang="ko-Kore-KR" sz="2000" dirty="0">
                <a:solidFill>
                  <a:prstClr val="black"/>
                </a:solidFill>
              </a:rPr>
              <a:t> (planning, design, coding and testing)</a:t>
            </a:r>
          </a:p>
          <a:p>
            <a:pPr lvl="1"/>
            <a:r>
              <a:rPr lang="en-US" altLang="ko-Kore-KR" sz="2000" u="sng" dirty="0"/>
              <a:t>1-2 weeks</a:t>
            </a:r>
            <a:r>
              <a:rPr lang="en-US" altLang="ko-Kore-KR" sz="2000" dirty="0"/>
              <a:t> long</a:t>
            </a:r>
          </a:p>
          <a:p>
            <a:pPr lvl="1"/>
            <a:r>
              <a:rPr lang="en-US" altLang="ko-Kore-KR" sz="2000" dirty="0"/>
              <a:t>Requirement changes can be made even after an iteration is launched</a:t>
            </a:r>
          </a:p>
          <a:p>
            <a:pPr lvl="1"/>
            <a:r>
              <a:rPr lang="en-US" altLang="ko-Kore-KR" sz="2000" dirty="0"/>
              <a:t>Use the following practices: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Pair programming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Test-driven development and test automation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Continuous integration (CI)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Small releases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Simple software design</a:t>
            </a:r>
          </a:p>
          <a:p>
            <a:pPr lvl="2"/>
            <a:r>
              <a:rPr lang="en-US" altLang="ko-Kore-KR" sz="1600" dirty="0">
                <a:solidFill>
                  <a:srgbClr val="0432FF"/>
                </a:solidFill>
              </a:rPr>
              <a:t>Prescribes to follow the coding standards</a:t>
            </a:r>
            <a:endParaRPr lang="ko-Kore-KR" altLang="en-US" sz="1600" dirty="0">
              <a:solidFill>
                <a:srgbClr val="0432FF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2CBA2-7881-4101-9C63-3B169430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81548-9615-433F-A951-7C5F3B8D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55F3E-3137-4EF1-8EED-607B53A9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218" name="Picture 2" descr="Extreme programming">
            <a:extLst>
              <a:ext uri="{FF2B5EF4-FFF2-40B4-BE49-F238E27FC236}">
                <a16:creationId xmlns:a16="http://schemas.microsoft.com/office/drawing/2014/main" id="{CE7C850C-DB5A-4D21-A60F-E74DC7BA1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" t="22131" r="5089" b="7536"/>
          <a:stretch/>
        </p:blipFill>
        <p:spPr bwMode="auto">
          <a:xfrm>
            <a:off x="6230273" y="3967190"/>
            <a:ext cx="5809327" cy="23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A429F5-6499-D5D0-E857-FF7CB7B90326}"/>
              </a:ext>
            </a:extLst>
          </p:cNvPr>
          <p:cNvSpPr/>
          <p:nvPr/>
        </p:nvSpPr>
        <p:spPr>
          <a:xfrm>
            <a:off x="11283619" y="5937183"/>
            <a:ext cx="76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[Shi19]</a:t>
            </a:r>
            <a:endParaRPr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8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An illustration displays extreme programming framework cycle. The components in the cycle are planning, design, coding, and testing. ">
            <a:extLst>
              <a:ext uri="{FF2B5EF4-FFF2-40B4-BE49-F238E27FC236}">
                <a16:creationId xmlns:a16="http://schemas.microsoft.com/office/drawing/2014/main" id="{F3C2E0F5-CE89-4B4F-A028-AF5D9A9BEF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"/>
          <a:stretch/>
        </p:blipFill>
        <p:spPr>
          <a:xfrm>
            <a:off x="7543800" y="1066800"/>
            <a:ext cx="4612145" cy="441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2CA285-FA20-3B49-A08B-9C2EFC45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XP Activities </a:t>
            </a:r>
            <a:r>
              <a:rPr kumimoji="1" lang="en-US" altLang="ko-Kore-KR" sz="2000" dirty="0"/>
              <a:t>(1/2)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90724-E077-7146-8FD4-A1AA6CE2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2082"/>
            <a:ext cx="7034914" cy="5508998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Planning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Listening</a:t>
            </a:r>
            <a:r>
              <a:rPr lang="en-US" altLang="ko-Kore-KR" sz="2000" dirty="0"/>
              <a:t> customer requirements and making </a:t>
            </a:r>
            <a:r>
              <a:rPr lang="en-US" altLang="ko-Kore-KR" sz="2000" i="1" dirty="0">
                <a:solidFill>
                  <a:srgbClr val="0432FF"/>
                </a:solidFill>
              </a:rPr>
              <a:t>user stories</a:t>
            </a:r>
          </a:p>
          <a:p>
            <a:pPr lvl="1"/>
            <a:r>
              <a:rPr kumimoji="1" lang="en-US" altLang="ko-Kore-KR" sz="2000" u="sng" dirty="0"/>
              <a:t>Prioritizing</a:t>
            </a:r>
            <a:r>
              <a:rPr kumimoji="1" lang="en-US" altLang="ko-Kore-KR" sz="2000" dirty="0"/>
              <a:t> the user stories by the customers</a:t>
            </a:r>
          </a:p>
          <a:p>
            <a:pPr lvl="1"/>
            <a:r>
              <a:rPr lang="en-US" altLang="ko-Kore-KR" sz="2000" u="sng" dirty="0"/>
              <a:t>Assessing the cost</a:t>
            </a:r>
            <a:r>
              <a:rPr lang="en-US" altLang="ko-Kore-KR" sz="2000" dirty="0"/>
              <a:t> (development weeks) of each story by the team</a:t>
            </a:r>
          </a:p>
          <a:p>
            <a:pPr lvl="1"/>
            <a:r>
              <a:rPr kumimoji="1" lang="en-US" altLang="ko-Kore-KR" sz="2000" dirty="0"/>
              <a:t>Group stories into the next</a:t>
            </a:r>
            <a:r>
              <a:rPr lang="en-US" altLang="ko-Kore-KR" sz="2000" dirty="0"/>
              <a:t> </a:t>
            </a:r>
            <a:r>
              <a:rPr lang="en-US" altLang="ko-Kore-KR" sz="2000" i="1" dirty="0">
                <a:solidFill>
                  <a:srgbClr val="0432FF"/>
                </a:solidFill>
              </a:rPr>
              <a:t>software increment</a:t>
            </a:r>
            <a:r>
              <a:rPr lang="en-US" altLang="ko-Kore-KR" sz="2000" dirty="0"/>
              <a:t> (release) by the team and the customers</a:t>
            </a:r>
          </a:p>
          <a:p>
            <a:r>
              <a:rPr kumimoji="1" lang="en-US" altLang="ko-Kore-KR" sz="2400" dirty="0"/>
              <a:t>Design</a:t>
            </a:r>
          </a:p>
          <a:p>
            <a:pPr lvl="1"/>
            <a:r>
              <a:rPr lang="en-US" altLang="ko-Kore-KR" sz="2000" dirty="0"/>
              <a:t>Use </a:t>
            </a:r>
            <a:r>
              <a:rPr lang="en-US" altLang="ko-Kore-KR" sz="2000" i="1" dirty="0">
                <a:solidFill>
                  <a:srgbClr val="0432FF"/>
                </a:solidFill>
              </a:rPr>
              <a:t>CRC (class-responsibility-collaborator) cards</a:t>
            </a:r>
            <a:r>
              <a:rPr lang="en-US" altLang="ko-Kore-KR" sz="2000" dirty="0"/>
              <a:t> to identify and organize </a:t>
            </a:r>
            <a:r>
              <a:rPr lang="en-US" altLang="ko-Kore-KR" sz="2000" u="sng" dirty="0"/>
              <a:t>object-oriented</a:t>
            </a:r>
            <a:r>
              <a:rPr lang="en-US" altLang="ko-Kore-KR" sz="2000" dirty="0"/>
              <a:t> classes</a:t>
            </a:r>
          </a:p>
          <a:p>
            <a:pPr lvl="1"/>
            <a:r>
              <a:rPr kumimoji="1" lang="en-US" altLang="ko-Kore-KR" sz="2000" dirty="0"/>
              <a:t>Develop an </a:t>
            </a:r>
            <a:r>
              <a:rPr kumimoji="1" lang="en-US" altLang="ko-Kore-KR" sz="2000" i="1" dirty="0">
                <a:solidFill>
                  <a:srgbClr val="0432FF"/>
                </a:solidFill>
              </a:rPr>
              <a:t>operational prototype</a:t>
            </a:r>
            <a:r>
              <a:rPr kumimoji="1" lang="en-US" altLang="ko-Kore-KR" sz="2000" dirty="0"/>
              <a:t> to understand and solve a problem </a:t>
            </a:r>
            <a:r>
              <a:rPr kumimoji="1" lang="en-US" altLang="ko-Kore-KR" sz="2000" dirty="0">
                <a:sym typeface="Wingdings" pitchFamily="2" charset="2"/>
              </a:rPr>
              <a:t> </a:t>
            </a:r>
            <a:r>
              <a:rPr kumimoji="1" lang="en-US" altLang="ko-Kore-KR" sz="2000" i="1" dirty="0">
                <a:solidFill>
                  <a:srgbClr val="0432FF"/>
                </a:solidFill>
                <a:sym typeface="Wingdings" pitchFamily="2" charset="2"/>
              </a:rPr>
              <a:t>refactoring</a:t>
            </a:r>
            <a:r>
              <a:rPr kumimoji="1" lang="en-US" altLang="ko-Kore-KR" sz="2000" dirty="0">
                <a:sym typeface="Wingdings" pitchFamily="2" charset="2"/>
              </a:rPr>
              <a:t> (modifying and optimizing) the code</a:t>
            </a:r>
            <a:endParaRPr kumimoji="1" lang="en-US" altLang="ko-Kore-KR" sz="2000" dirty="0"/>
          </a:p>
          <a:p>
            <a:pPr lvl="1"/>
            <a:endParaRPr kumimoji="1"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FA483-0981-B042-AD70-1CCC00C8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95750-77B1-F34C-99D5-229D56F8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DABE4-8398-7C44-8FB9-F7291399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5</a:t>
            </a:fld>
            <a:endParaRPr lang="ko-KR" alt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4D6659C-01CF-9844-B826-ABEDE1FE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6845" y="70508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8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An illustration displays extreme programming framework cycle. The components in the cycle are planning, design, coding, and testing. ">
            <a:extLst>
              <a:ext uri="{FF2B5EF4-FFF2-40B4-BE49-F238E27FC236}">
                <a16:creationId xmlns:a16="http://schemas.microsoft.com/office/drawing/2014/main" id="{F3C2E0F5-CE89-4B4F-A028-AF5D9A9BEF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"/>
          <a:stretch/>
        </p:blipFill>
        <p:spPr>
          <a:xfrm>
            <a:off x="7543800" y="1066800"/>
            <a:ext cx="4612145" cy="441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2CA285-FA20-3B49-A08B-9C2EFC45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XP Activities </a:t>
            </a:r>
            <a:r>
              <a:rPr kumimoji="1" lang="en-US" altLang="ko-Kore-KR" sz="2000" dirty="0"/>
              <a:t>(2/2)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90724-E077-7146-8FD4-A1AA6CE2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2082"/>
            <a:ext cx="7034914" cy="5508998"/>
          </a:xfrm>
        </p:spPr>
        <p:txBody>
          <a:bodyPr>
            <a:normAutofit/>
          </a:bodyPr>
          <a:lstStyle/>
          <a:p>
            <a:r>
              <a:rPr lang="en-US" altLang="ko-Kore-KR" sz="2400" dirty="0"/>
              <a:t>Coding</a:t>
            </a:r>
          </a:p>
          <a:p>
            <a:pPr lvl="1"/>
            <a:r>
              <a:rPr lang="en-US" altLang="ko-Kore-KR" sz="2000" dirty="0"/>
              <a:t>Develop firstly a series of </a:t>
            </a:r>
            <a:r>
              <a:rPr lang="en-US" altLang="ko-Kore-KR" sz="2000" i="1" dirty="0">
                <a:solidFill>
                  <a:srgbClr val="0432FF"/>
                </a:solidFill>
              </a:rPr>
              <a:t>unit tests </a:t>
            </a:r>
            <a:r>
              <a:rPr lang="en-US" altLang="ko-Kore-KR" sz="2000" dirty="0"/>
              <a:t>for testing each of the stories in the release </a:t>
            </a:r>
            <a:r>
              <a:rPr lang="en-US" altLang="ko-Kore-KR" sz="2000" dirty="0">
                <a:sym typeface="Wingdings" pitchFamily="2" charset="2"/>
              </a:rPr>
              <a:t> helps to understand what to implement</a:t>
            </a:r>
            <a:endParaRPr lang="en-US" altLang="ko-Kore-KR" sz="2000" dirty="0"/>
          </a:p>
          <a:p>
            <a:pPr lvl="1"/>
            <a:r>
              <a:rPr kumimoji="1" lang="en-US" altLang="ko-Kore-KR" sz="2000" i="1" dirty="0">
                <a:solidFill>
                  <a:srgbClr val="0432FF"/>
                </a:solidFill>
              </a:rPr>
              <a:t>Pair programming</a:t>
            </a:r>
            <a:r>
              <a:rPr kumimoji="1" lang="en-US" altLang="ko-Kore-KR" sz="2000" dirty="0"/>
              <a:t> – two people work together to </a:t>
            </a:r>
            <a:r>
              <a:rPr kumimoji="1" lang="en-US" altLang="ko-Kore-KR" sz="2000" u="sng" dirty="0"/>
              <a:t>implement</a:t>
            </a:r>
            <a:r>
              <a:rPr kumimoji="1" lang="en-US" altLang="ko-Kore-KR" sz="2000" dirty="0"/>
              <a:t> each story and </a:t>
            </a:r>
            <a:r>
              <a:rPr kumimoji="1" lang="en-US" altLang="ko-Kore-KR" sz="2000" u="sng" dirty="0"/>
              <a:t>review</a:t>
            </a:r>
            <a:r>
              <a:rPr kumimoji="1" lang="en-US" altLang="ko-Kore-KR" sz="2000" dirty="0"/>
              <a:t> code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Continuous integration</a:t>
            </a:r>
            <a:r>
              <a:rPr lang="en-US" altLang="ko-Kore-KR" sz="2000" dirty="0"/>
              <a:t> of unit code</a:t>
            </a:r>
          </a:p>
          <a:p>
            <a:r>
              <a:rPr kumimoji="1" lang="en-US" altLang="ko-Kore-KR" sz="2400" dirty="0"/>
              <a:t>Testing</a:t>
            </a:r>
          </a:p>
          <a:p>
            <a:pPr lvl="1"/>
            <a:r>
              <a:rPr lang="en-US" altLang="ko-Kore-KR" sz="2000" dirty="0"/>
              <a:t>Automated unit testing for </a:t>
            </a:r>
            <a:r>
              <a:rPr lang="en-US" altLang="ko-Kore-KR" sz="2000" i="1" dirty="0">
                <a:solidFill>
                  <a:srgbClr val="0432FF"/>
                </a:solidFill>
              </a:rPr>
              <a:t>regression testing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Acceptance testing</a:t>
            </a:r>
            <a:r>
              <a:rPr lang="en-US" altLang="ko-Kore-KR" sz="2000" dirty="0"/>
              <a:t> to test overall system features</a:t>
            </a:r>
          </a:p>
          <a:p>
            <a:pPr lvl="1"/>
            <a:endParaRPr kumimoji="1"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FA483-0981-B042-AD70-1CCC00C8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95750-77B1-F34C-99D5-229D56F8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DABE4-8398-7C44-8FB9-F7291399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6</a:t>
            </a:fld>
            <a:endParaRPr lang="ko-KR" alt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4D6659C-01CF-9844-B826-ABEDE1FE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6845" y="70508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6C8311-B2A8-4B40-B226-B6DC6407C60C}"/>
              </a:ext>
            </a:extLst>
          </p:cNvPr>
          <p:cNvSpPr/>
          <p:nvPr/>
        </p:nvSpPr>
        <p:spPr>
          <a:xfrm>
            <a:off x="6919979" y="5819001"/>
            <a:ext cx="526084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prstClr val="black"/>
                </a:solidFill>
                <a:latin typeface="Arial" charset="0"/>
                <a:cs typeface="Arial" charset="0"/>
              </a:rPr>
              <a:t>Pair programming and collaboration example: </a:t>
            </a:r>
            <a:r>
              <a:rPr kumimoji="1" lang="en-US" altLang="ko-Kore-KR" sz="1200" dirty="0">
                <a:solidFill>
                  <a:prstClr val="black"/>
                </a:solidFill>
                <a:latin typeface="Arial" charset="0"/>
                <a:cs typeface="Arial" charset="0"/>
                <a:hlinkClick r:id="rId4"/>
              </a:rPr>
              <a:t>https://www.youtube.com/watch?v=tPxGoE43r_k</a:t>
            </a:r>
            <a:r>
              <a:rPr kumimoji="1" lang="en-US" altLang="ko-Kore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endParaRPr kumimoji="1" lang="en-US" altLang="ko-Kore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User Stories </a:t>
            </a:r>
            <a:r>
              <a:rPr lang="mr-IN" altLang="ko-KR" sz="2000" b="0" dirty="0"/>
              <a:t>–</a:t>
            </a:r>
            <a:r>
              <a:rPr lang="en-US" altLang="ko-KR" dirty="0"/>
              <a:t> </a:t>
            </a:r>
            <a:r>
              <a:rPr lang="en-US" altLang="ko-KR" sz="1600" b="0" dirty="0"/>
              <a:t>Kent Beck</a:t>
            </a:r>
            <a:endParaRPr kumimoji="1"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/>
              <a:t>Basic unit of requirements</a:t>
            </a:r>
            <a:r>
              <a:rPr lang="en-US" altLang="ko-KR" sz="2400" dirty="0"/>
              <a:t> in agile methodologies</a:t>
            </a:r>
          </a:p>
          <a:p>
            <a:r>
              <a:rPr lang="en-US" altLang="ko-KR" sz="2400" u="sng" dirty="0"/>
              <a:t>Represent a feature</a:t>
            </a:r>
            <a:r>
              <a:rPr lang="en-US" altLang="ko-KR" sz="2400" dirty="0"/>
              <a:t> desired by the customer</a:t>
            </a:r>
          </a:p>
          <a:p>
            <a:r>
              <a:rPr lang="en-US" altLang="ko-KR" sz="2400" u="sng" dirty="0"/>
              <a:t>Written by the customer</a:t>
            </a:r>
            <a:r>
              <a:rPr lang="en-US" altLang="ko-KR" sz="2400" dirty="0"/>
              <a:t> on </a:t>
            </a:r>
            <a:r>
              <a:rPr lang="en-US" altLang="ko-KR" sz="2400" u="sng" dirty="0"/>
              <a:t>index cards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Use cases can be derived from them</a:t>
            </a:r>
          </a:p>
          <a:p>
            <a:r>
              <a:rPr lang="en-US" altLang="ko-KR" sz="2400" dirty="0"/>
              <a:t>User Story Components:</a:t>
            </a:r>
          </a:p>
          <a:p>
            <a:pPr lvl="1"/>
            <a:r>
              <a:rPr lang="en-US" altLang="ko-KR" sz="2000" dirty="0"/>
              <a:t>Title </a:t>
            </a:r>
            <a:r>
              <a:rPr lang="mr-IN" altLang="ko-KR" sz="2000" dirty="0"/>
              <a:t>–</a:t>
            </a:r>
            <a:r>
              <a:rPr lang="en-US" altLang="ko-KR" sz="2000" dirty="0"/>
              <a:t> written in a present tense, active voice</a:t>
            </a:r>
          </a:p>
          <a:p>
            <a:pPr lvl="1"/>
            <a:r>
              <a:rPr lang="en-US" altLang="ko-KR" sz="2000" dirty="0"/>
              <a:t>Acceptance test: a method to test the story</a:t>
            </a:r>
          </a:p>
          <a:p>
            <a:pPr lvl="1"/>
            <a:r>
              <a:rPr lang="en-US" altLang="ko-KR" sz="2000" dirty="0"/>
              <a:t>Priority</a:t>
            </a:r>
          </a:p>
          <a:p>
            <a:pPr lvl="1"/>
            <a:r>
              <a:rPr lang="en-US" altLang="ko-KR" sz="2000" dirty="0"/>
              <a:t>Story points: estimated time to implement</a:t>
            </a:r>
          </a:p>
          <a:p>
            <a:pPr lvl="1"/>
            <a:r>
              <a:rPr lang="en-US" altLang="ko-KR" sz="2000" dirty="0"/>
              <a:t>Description </a:t>
            </a:r>
            <a:r>
              <a:rPr lang="mr-IN" altLang="ko-KR" sz="2000" dirty="0"/>
              <a:t>–</a:t>
            </a:r>
            <a:r>
              <a:rPr lang="en-US" altLang="ko-KR" sz="2000" dirty="0"/>
              <a:t> written in one to three sentences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7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7381" y="6105309"/>
            <a:ext cx="52886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Phillip A. </a:t>
            </a:r>
            <a:r>
              <a:rPr lang="pt-B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Laplante</a:t>
            </a:r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pt-B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Requirements</a:t>
            </a:r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Engineering</a:t>
            </a:r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for Software </a:t>
            </a:r>
            <a:r>
              <a:rPr lang="pt-B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pt-B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Systems, 3rd Ed., CRC Press, 2018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0C5E8C-9668-AAEE-2024-41BE0F9D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52" y="2995285"/>
            <a:ext cx="4850497" cy="295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275181-5133-32D3-6FCD-299BE22B8D95}"/>
              </a:ext>
            </a:extLst>
          </p:cNvPr>
          <p:cNvSpPr/>
          <p:nvPr/>
        </p:nvSpPr>
        <p:spPr>
          <a:xfrm>
            <a:off x="7372753" y="5972519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altLang="ko-K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www.c-sharpcorner.com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/article/what-is-user-story-in-agile-scrum/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065-69D6-43BD-8F16-1ED37377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CRC Modeling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9857-6496-490D-8EF4-49E16A203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10820399" cy="1295400"/>
          </a:xfrm>
        </p:spPr>
        <p:txBody>
          <a:bodyPr vert="horz" lIns="91440" tIns="45720" rIns="91440" bIns="45720" rtlCol="0">
            <a:noAutofit/>
          </a:bodyPr>
          <a:lstStyle/>
          <a:p>
            <a:pPr marL="291600" indent="-291600">
              <a:spcBef>
                <a:spcPts val="1000"/>
              </a:spcBef>
            </a:pPr>
            <a:r>
              <a:rPr lang="en-US" alt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Class-responsibility-collaborator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(CRC) modeling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provides a simple means for identifying and organizing the classes that are relevant to system or product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782CA-4060-4792-BD56-58A66C68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762A3D-84DD-5748-A7F0-42A91A8FA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EF20E-2E37-5A4F-ADFB-1B50B256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pic>
        <p:nvPicPr>
          <p:cNvPr id="7" name="Picture 4" descr="An illustration displays C R C cards. The title reads class: floor plan. ">
            <a:extLst>
              <a:ext uri="{FF2B5EF4-FFF2-40B4-BE49-F238E27FC236}">
                <a16:creationId xmlns:a16="http://schemas.microsoft.com/office/drawing/2014/main" id="{117B8955-AF3A-8041-8570-294CDFAB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"/>
          <a:stretch/>
        </p:blipFill>
        <p:spPr>
          <a:xfrm>
            <a:off x="6324600" y="2386969"/>
            <a:ext cx="5562612" cy="34627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E2E5A8-DAB7-8548-9ABB-83863272C057}"/>
              </a:ext>
            </a:extLst>
          </p:cNvPr>
          <p:cNvSpPr/>
          <p:nvPr/>
        </p:nvSpPr>
        <p:spPr>
          <a:xfrm>
            <a:off x="609600" y="2286000"/>
            <a:ext cx="5334000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CRC model is a collection of standard </a:t>
            </a:r>
            <a:r>
              <a:rPr kumimoji="1" lang="en-US" altLang="en-US" sz="24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 cards</a:t>
            </a:r>
            <a:r>
              <a:rPr kumimoji="1" lang="en-US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represent classes</a:t>
            </a: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cards are divided into three sections:</a:t>
            </a:r>
          </a:p>
          <a:p>
            <a:pPr marL="622800" lvl="3" indent="-320400">
              <a:spcBef>
                <a:spcPts val="1000"/>
              </a:spcBef>
              <a:buFont typeface="+mj-lt"/>
              <a:buAutoNum type="arabicPeriod"/>
            </a:pP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Along the top of the card you write the </a:t>
            </a:r>
            <a:r>
              <a:rPr kumimoji="1" lang="en-US" altLang="en-US" sz="20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class</a:t>
            </a:r>
          </a:p>
          <a:p>
            <a:pPr marL="622800" lvl="3" indent="-320400">
              <a:spcBef>
                <a:spcPts val="1000"/>
              </a:spcBef>
              <a:buFont typeface="+mj-lt"/>
              <a:buAutoNum type="arabicPeriod"/>
            </a:pP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class </a:t>
            </a:r>
            <a:r>
              <a:rPr kumimoji="1" lang="en-US" altLang="en-US" sz="20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responsibilities</a:t>
            </a: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left</a:t>
            </a:r>
          </a:p>
          <a:p>
            <a:pPr marL="622800" lvl="3" indent="-320400">
              <a:spcBef>
                <a:spcPts val="1000"/>
              </a:spcBef>
              <a:buFont typeface="+mj-lt"/>
              <a:buAutoNum type="arabicPeriod"/>
            </a:pP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</a:t>
            </a:r>
            <a:r>
              <a:rPr kumimoji="1" lang="en-US" altLang="en-US" sz="20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collaborators</a:t>
            </a:r>
            <a:r>
              <a:rPr kumimoji="1"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right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CBD4F-58CE-E546-9502-C4A3011EC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7678" y="6259900"/>
            <a:ext cx="894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 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1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70F0-9077-7596-1C01-6629B662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CRC Card Example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36F74-A0A8-743C-892D-84138524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B5213-F258-8520-3144-F42FE4C4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BC226-1445-4143-763D-A8285A0F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9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615966-14D2-ED53-4A7F-1A1CDEE2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899" y="823026"/>
            <a:ext cx="8712201" cy="5668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09F6B-CAB8-7D98-3B72-DBF301A53678}"/>
              </a:ext>
            </a:extLst>
          </p:cNvPr>
          <p:cNvSpPr txBox="1"/>
          <p:nvPr/>
        </p:nvSpPr>
        <p:spPr>
          <a:xfrm rot="5400000">
            <a:off x="8610600" y="4587409"/>
            <a:ext cx="39878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Camargo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Raphael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Goldchleger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Andrei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Carneiro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Kon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Fabio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. (2004).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Architectural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r>
              <a:rPr lang="ko-KR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233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s45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6350">
          <a:solidFill>
            <a:srgbClr val="439FD3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marL="285750" indent="-285750">
          <a:spcBef>
            <a:spcPts val="600"/>
          </a:spcBef>
          <a:buFont typeface="Arial" panose="020B0604020202020204" pitchFamily="34" charset="0"/>
          <a:buChar char="•"/>
          <a:defRPr sz="12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cs457.thmx</Template>
  <TotalTime>3153</TotalTime>
  <Words>2386</Words>
  <Application>Microsoft Office PowerPoint</Application>
  <PresentationFormat>와이드스크린</PresentationFormat>
  <Paragraphs>354</Paragraphs>
  <Slides>31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-webkit-standard</vt:lpstr>
      <vt:lpstr>맑은 고딕</vt:lpstr>
      <vt:lpstr>Arial</vt:lpstr>
      <vt:lpstr>Calibri</vt:lpstr>
      <vt:lpstr>Tahoma</vt:lpstr>
      <vt:lpstr>Wingdings</vt:lpstr>
      <vt:lpstr>cs457</vt:lpstr>
      <vt:lpstr>CS30500: Introduction to Software Engineering</vt:lpstr>
      <vt:lpstr>Last Class</vt:lpstr>
      <vt:lpstr>Today’s Plan</vt:lpstr>
      <vt:lpstr>What is Extreme Programming (XP)?</vt:lpstr>
      <vt:lpstr>XP Activities (1/2)</vt:lpstr>
      <vt:lpstr>XP Activities (2/2)</vt:lpstr>
      <vt:lpstr>User Stories – Kent Beck</vt:lpstr>
      <vt:lpstr>CRC Modeling</vt:lpstr>
      <vt:lpstr>CRC Card Example</vt:lpstr>
      <vt:lpstr>Pros and Cons of XP</vt:lpstr>
      <vt:lpstr>Kanban</vt:lpstr>
      <vt:lpstr>Kanban Practices</vt:lpstr>
      <vt:lpstr>Pros and Cons of Kanban</vt:lpstr>
      <vt:lpstr>Traditional Processes Vs. Agile Processes (source: Gartner 2016)</vt:lpstr>
      <vt:lpstr>DevOps</vt:lpstr>
      <vt:lpstr>As a Software Engineer…</vt:lpstr>
      <vt:lpstr>Enabling software to evolve dynamically and deployed seamlessly</vt:lpstr>
      <vt:lpstr>Challenge of Software Delivery</vt:lpstr>
      <vt:lpstr>DevOps</vt:lpstr>
      <vt:lpstr>DevOps Practices</vt:lpstr>
      <vt:lpstr>Microservice Architecture for DevOps</vt:lpstr>
      <vt:lpstr>DevOps Teams</vt:lpstr>
      <vt:lpstr>Building and Testing in DevOps</vt:lpstr>
      <vt:lpstr>Continuous Integration, Delivery &amp; Deployment</vt:lpstr>
      <vt:lpstr>Software Architecture for DevOps</vt:lpstr>
      <vt:lpstr>DevOps Tools</vt:lpstr>
      <vt:lpstr>Popular DevOps Tools</vt:lpstr>
      <vt:lpstr>A DevOps Tool Chain</vt:lpstr>
      <vt:lpstr>Pros and Cons of DevOps</vt:lpstr>
      <vt:lpstr>Which Process Model?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CS30500: Introduction to Software Engineering</dc:title>
  <dc:creator>vpluslab1</dc:creator>
  <cp:lastModifiedBy>vpluslab1</cp:lastModifiedBy>
  <cp:revision>11</cp:revision>
  <cp:lastPrinted>2018-02-26T10:09:34Z</cp:lastPrinted>
  <dcterms:created xsi:type="dcterms:W3CDTF">2008-07-23T13:45:57Z</dcterms:created>
  <dcterms:modified xsi:type="dcterms:W3CDTF">2025-09-24T02:09:03Z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TC101671251042</vt:lpwstr>
  </property>
</Properties>
</file>